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257" r:id="rId3"/>
    <p:sldId id="273" r:id="rId4"/>
    <p:sldId id="258" r:id="rId5"/>
    <p:sldId id="259" r:id="rId6"/>
    <p:sldId id="260" r:id="rId7"/>
    <p:sldId id="261" r:id="rId8"/>
    <p:sldId id="274" r:id="rId9"/>
    <p:sldId id="262" r:id="rId10"/>
    <p:sldId id="263" r:id="rId11"/>
    <p:sldId id="264" r:id="rId12"/>
    <p:sldId id="265" r:id="rId13"/>
    <p:sldId id="275" r:id="rId14"/>
    <p:sldId id="276" r:id="rId15"/>
    <p:sldId id="277" r:id="rId16"/>
    <p:sldId id="266" r:id="rId17"/>
    <p:sldId id="267" r:id="rId18"/>
    <p:sldId id="278" r:id="rId19"/>
    <p:sldId id="268" r:id="rId20"/>
    <p:sldId id="270" r:id="rId21"/>
    <p:sldId id="280" r:id="rId22"/>
    <p:sldId id="272" r:id="rId23"/>
    <p:sldId id="281" r:id="rId24"/>
    <p:sldId id="293" r:id="rId25"/>
    <p:sldId id="282" r:id="rId26"/>
    <p:sldId id="288" r:id="rId27"/>
    <p:sldId id="284" r:id="rId28"/>
    <p:sldId id="286" r:id="rId29"/>
    <p:sldId id="287" r:id="rId30"/>
    <p:sldId id="289" r:id="rId31"/>
    <p:sldId id="290" r:id="rId32"/>
    <p:sldId id="295" r:id="rId33"/>
    <p:sldId id="296" r:id="rId34"/>
    <p:sldId id="297" r:id="rId35"/>
    <p:sldId id="299" r:id="rId36"/>
    <p:sldId id="300" r:id="rId37"/>
    <p:sldId id="301" r:id="rId38"/>
    <p:sldId id="29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113" d="100"/>
          <a:sy n="113" d="100"/>
        </p:scale>
        <p:origin x="51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A60E3-CDED-4CB6-BF7E-4F07E71B2A6E}" type="datetimeFigureOut">
              <a:rPr lang="en-US" smtClean="0"/>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66C6A-410A-4B11-98B9-912CE94DE4BD}" type="slidenum">
              <a:rPr lang="en-US" smtClean="0"/>
              <a:t>‹#›</a:t>
            </a:fld>
            <a:endParaRPr lang="en-US"/>
          </a:p>
        </p:txBody>
      </p:sp>
    </p:spTree>
    <p:extLst>
      <p:ext uri="{BB962C8B-B14F-4D97-AF65-F5344CB8AC3E}">
        <p14:creationId xmlns:p14="http://schemas.microsoft.com/office/powerpoint/2010/main" val="299866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https://ecampusontario.pressbooks.pub/sociologymohawkcollege/chapter/chapter-9-social-inequality-in-canada/</a:t>
            </a:r>
          </a:p>
        </p:txBody>
      </p:sp>
      <p:sp>
        <p:nvSpPr>
          <p:cNvPr id="4" name="Slide Number Placeholder 3"/>
          <p:cNvSpPr>
            <a:spLocks noGrp="1"/>
          </p:cNvSpPr>
          <p:nvPr>
            <p:ph type="sldNum" sz="quarter" idx="10"/>
          </p:nvPr>
        </p:nvSpPr>
        <p:spPr/>
        <p:txBody>
          <a:bodyPr/>
          <a:lstStyle/>
          <a:p>
            <a:fld id="{4E466C6A-410A-4B11-98B9-912CE94DE4BD}" type="slidenum">
              <a:rPr lang="en-US" smtClean="0"/>
              <a:t>3</a:t>
            </a:fld>
            <a:endParaRPr lang="en-US"/>
          </a:p>
        </p:txBody>
      </p:sp>
    </p:spTree>
    <p:extLst>
      <p:ext uri="{BB962C8B-B14F-4D97-AF65-F5344CB8AC3E}">
        <p14:creationId xmlns:p14="http://schemas.microsoft.com/office/powerpoint/2010/main" val="2291405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https://openstax.org/books/introduction-sociology-3e/pages/9-1-what-is-social-stratification</a:t>
            </a:r>
          </a:p>
        </p:txBody>
      </p:sp>
      <p:sp>
        <p:nvSpPr>
          <p:cNvPr id="4" name="Slide Number Placeholder 3"/>
          <p:cNvSpPr>
            <a:spLocks noGrp="1"/>
          </p:cNvSpPr>
          <p:nvPr>
            <p:ph type="sldNum" sz="quarter" idx="5"/>
          </p:nvPr>
        </p:nvSpPr>
        <p:spPr/>
        <p:txBody>
          <a:bodyPr/>
          <a:lstStyle/>
          <a:p>
            <a:fld id="{4E466C6A-410A-4B11-98B9-912CE94DE4BD}" type="slidenum">
              <a:rPr lang="en-US" smtClean="0"/>
              <a:t>4</a:t>
            </a:fld>
            <a:endParaRPr lang="en-US"/>
          </a:p>
        </p:txBody>
      </p:sp>
    </p:spTree>
    <p:extLst>
      <p:ext uri="{BB962C8B-B14F-4D97-AF65-F5344CB8AC3E}">
        <p14:creationId xmlns:p14="http://schemas.microsoft.com/office/powerpoint/2010/main" val="2301752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https://cdn.walkfree.org/content/uploads/2022/09/12142341/GEMS-2022_Report_EN_V8.pdf</a:t>
            </a:r>
          </a:p>
        </p:txBody>
      </p:sp>
      <p:sp>
        <p:nvSpPr>
          <p:cNvPr id="4" name="Slide Number Placeholder 3"/>
          <p:cNvSpPr>
            <a:spLocks noGrp="1"/>
          </p:cNvSpPr>
          <p:nvPr>
            <p:ph type="sldNum" sz="quarter" idx="10"/>
          </p:nvPr>
        </p:nvSpPr>
        <p:spPr/>
        <p:txBody>
          <a:bodyPr/>
          <a:lstStyle/>
          <a:p>
            <a:fld id="{4E466C6A-410A-4B11-98B9-912CE94DE4BD}" type="slidenum">
              <a:rPr lang="en-US" smtClean="0"/>
              <a:t>12</a:t>
            </a:fld>
            <a:endParaRPr lang="en-US"/>
          </a:p>
        </p:txBody>
      </p:sp>
    </p:spTree>
    <p:extLst>
      <p:ext uri="{BB962C8B-B14F-4D97-AF65-F5344CB8AC3E}">
        <p14:creationId xmlns:p14="http://schemas.microsoft.com/office/powerpoint/2010/main" val="142778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https://greyhistory.com/french-revolution-articles/explained_the_three_estates_of_the_french_revolution/#:~:text=Summary%20of%20the%20Three%20Estates&amp;text=The%20First%20Estate%20consisted%20of,french%20society%20(the%20commoners).</a:t>
            </a:r>
          </a:p>
        </p:txBody>
      </p:sp>
      <p:sp>
        <p:nvSpPr>
          <p:cNvPr id="4" name="Slide Number Placeholder 3"/>
          <p:cNvSpPr>
            <a:spLocks noGrp="1"/>
          </p:cNvSpPr>
          <p:nvPr>
            <p:ph type="sldNum" sz="quarter" idx="10"/>
          </p:nvPr>
        </p:nvSpPr>
        <p:spPr/>
        <p:txBody>
          <a:bodyPr/>
          <a:lstStyle/>
          <a:p>
            <a:fld id="{4E466C6A-410A-4B11-98B9-912CE94DE4BD}" type="slidenum">
              <a:rPr lang="en-US" smtClean="0"/>
              <a:t>20</a:t>
            </a:fld>
            <a:endParaRPr lang="en-US"/>
          </a:p>
        </p:txBody>
      </p:sp>
    </p:spTree>
    <p:extLst>
      <p:ext uri="{BB962C8B-B14F-4D97-AF65-F5344CB8AC3E}">
        <p14:creationId xmlns:p14="http://schemas.microsoft.com/office/powerpoint/2010/main" val="4137068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Page:276</a:t>
            </a:r>
          </a:p>
          <a:p>
            <a:endParaRPr lang="en-US" dirty="0"/>
          </a:p>
        </p:txBody>
      </p:sp>
      <p:sp>
        <p:nvSpPr>
          <p:cNvPr id="4" name="Slide Number Placeholder 3"/>
          <p:cNvSpPr>
            <a:spLocks noGrp="1"/>
          </p:cNvSpPr>
          <p:nvPr>
            <p:ph type="sldNum" sz="quarter" idx="10"/>
          </p:nvPr>
        </p:nvSpPr>
        <p:spPr/>
        <p:txBody>
          <a:bodyPr/>
          <a:lstStyle/>
          <a:p>
            <a:fld id="{4E466C6A-410A-4B11-98B9-912CE94DE4BD}" type="slidenum">
              <a:rPr lang="en-US" smtClean="0"/>
              <a:t>26</a:t>
            </a:fld>
            <a:endParaRPr lang="en-US"/>
          </a:p>
        </p:txBody>
      </p:sp>
    </p:spTree>
    <p:extLst>
      <p:ext uri="{BB962C8B-B14F-4D97-AF65-F5344CB8AC3E}">
        <p14:creationId xmlns:p14="http://schemas.microsoft.com/office/powerpoint/2010/main" val="2591843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https://www.slideshare.net/NagamaniManjunath/social-mobilitypptx</a:t>
            </a:r>
          </a:p>
        </p:txBody>
      </p:sp>
      <p:sp>
        <p:nvSpPr>
          <p:cNvPr id="4" name="Slide Number Placeholder 3"/>
          <p:cNvSpPr>
            <a:spLocks noGrp="1"/>
          </p:cNvSpPr>
          <p:nvPr>
            <p:ph type="sldNum" sz="quarter" idx="10"/>
          </p:nvPr>
        </p:nvSpPr>
        <p:spPr/>
        <p:txBody>
          <a:bodyPr/>
          <a:lstStyle/>
          <a:p>
            <a:fld id="{4E466C6A-410A-4B11-98B9-912CE94DE4BD}" type="slidenum">
              <a:rPr lang="en-US" smtClean="0"/>
              <a:t>27</a:t>
            </a:fld>
            <a:endParaRPr lang="en-US"/>
          </a:p>
        </p:txBody>
      </p:sp>
    </p:spTree>
    <p:extLst>
      <p:ext uri="{BB962C8B-B14F-4D97-AF65-F5344CB8AC3E}">
        <p14:creationId xmlns:p14="http://schemas.microsoft.com/office/powerpoint/2010/main" val="386964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466C6A-410A-4B11-98B9-912CE94DE4BD}" type="slidenum">
              <a:rPr lang="en-US" smtClean="0"/>
              <a:t>29</a:t>
            </a:fld>
            <a:endParaRPr lang="en-US"/>
          </a:p>
        </p:txBody>
      </p:sp>
    </p:spTree>
    <p:extLst>
      <p:ext uri="{BB962C8B-B14F-4D97-AF65-F5344CB8AC3E}">
        <p14:creationId xmlns:p14="http://schemas.microsoft.com/office/powerpoint/2010/main" val="274648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243</a:t>
            </a:r>
          </a:p>
        </p:txBody>
      </p:sp>
      <p:sp>
        <p:nvSpPr>
          <p:cNvPr id="4" name="Slide Number Placeholder 3"/>
          <p:cNvSpPr>
            <a:spLocks noGrp="1"/>
          </p:cNvSpPr>
          <p:nvPr>
            <p:ph type="sldNum" sz="quarter" idx="10"/>
          </p:nvPr>
        </p:nvSpPr>
        <p:spPr/>
        <p:txBody>
          <a:bodyPr/>
          <a:lstStyle/>
          <a:p>
            <a:fld id="{4E466C6A-410A-4B11-98B9-912CE94DE4BD}" type="slidenum">
              <a:rPr lang="en-US" smtClean="0"/>
              <a:t>30</a:t>
            </a:fld>
            <a:endParaRPr lang="en-US"/>
          </a:p>
        </p:txBody>
      </p:sp>
    </p:spTree>
    <p:extLst>
      <p:ext uri="{BB962C8B-B14F-4D97-AF65-F5344CB8AC3E}">
        <p14:creationId xmlns:p14="http://schemas.microsoft.com/office/powerpoint/2010/main" val="2801225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35D2CCC-928C-4335-B8AE-055E33C612CA}"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E7395-48AA-48E8-A097-EE9E0B48D2A6}" type="slidenum">
              <a:rPr lang="en-US" smtClean="0"/>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980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5D2CCC-928C-4335-B8AE-055E33C612CA}"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E7395-48AA-48E8-A097-EE9E0B48D2A6}" type="slidenum">
              <a:rPr lang="en-US" smtClean="0"/>
              <a:t>‹#›</a:t>
            </a:fld>
            <a:endParaRPr lang="en-US"/>
          </a:p>
        </p:txBody>
      </p:sp>
    </p:spTree>
    <p:extLst>
      <p:ext uri="{BB962C8B-B14F-4D97-AF65-F5344CB8AC3E}">
        <p14:creationId xmlns:p14="http://schemas.microsoft.com/office/powerpoint/2010/main" val="410708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5D2CCC-928C-4335-B8AE-055E33C612CA}"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E7395-48AA-48E8-A097-EE9E0B48D2A6}"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65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5D2CCC-928C-4335-B8AE-055E33C612CA}"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E7395-48AA-48E8-A097-EE9E0B48D2A6}" type="slidenum">
              <a:rPr lang="en-US" smtClean="0"/>
              <a:t>‹#›</a:t>
            </a:fld>
            <a:endParaRPr lang="en-US"/>
          </a:p>
        </p:txBody>
      </p:sp>
    </p:spTree>
    <p:extLst>
      <p:ext uri="{BB962C8B-B14F-4D97-AF65-F5344CB8AC3E}">
        <p14:creationId xmlns:p14="http://schemas.microsoft.com/office/powerpoint/2010/main" val="4226436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5D2CCC-928C-4335-B8AE-055E33C612CA}"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E7395-48AA-48E8-A097-EE9E0B48D2A6}" type="slidenum">
              <a:rPr lang="en-US" smtClean="0"/>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101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5D2CCC-928C-4335-B8AE-055E33C612CA}"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E7395-48AA-48E8-A097-EE9E0B48D2A6}" type="slidenum">
              <a:rPr lang="en-US" smtClean="0"/>
              <a:t>‹#›</a:t>
            </a:fld>
            <a:endParaRPr lang="en-US"/>
          </a:p>
        </p:txBody>
      </p:sp>
    </p:spTree>
    <p:extLst>
      <p:ext uri="{BB962C8B-B14F-4D97-AF65-F5344CB8AC3E}">
        <p14:creationId xmlns:p14="http://schemas.microsoft.com/office/powerpoint/2010/main" val="1620672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5D2CCC-928C-4335-B8AE-055E33C612CA}" type="datetimeFigureOut">
              <a:rPr lang="en-US" smtClean="0"/>
              <a:t>3/26/2023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7E7395-48AA-48E8-A097-EE9E0B48D2A6}" type="slidenum">
              <a:rPr lang="en-US" smtClean="0"/>
              <a:t>‹#›</a:t>
            </a:fld>
            <a:endParaRPr lang="en-US"/>
          </a:p>
        </p:txBody>
      </p:sp>
    </p:spTree>
    <p:extLst>
      <p:ext uri="{BB962C8B-B14F-4D97-AF65-F5344CB8AC3E}">
        <p14:creationId xmlns:p14="http://schemas.microsoft.com/office/powerpoint/2010/main" val="316644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5D2CCC-928C-4335-B8AE-055E33C612CA}" type="datetimeFigureOut">
              <a:rPr lang="en-US" smtClean="0"/>
              <a:t>3/26/2023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7E7395-48AA-48E8-A097-EE9E0B48D2A6}" type="slidenum">
              <a:rPr lang="en-US" smtClean="0"/>
              <a:t>‹#›</a:t>
            </a:fld>
            <a:endParaRPr lang="en-US"/>
          </a:p>
        </p:txBody>
      </p:sp>
    </p:spTree>
    <p:extLst>
      <p:ext uri="{BB962C8B-B14F-4D97-AF65-F5344CB8AC3E}">
        <p14:creationId xmlns:p14="http://schemas.microsoft.com/office/powerpoint/2010/main" val="171279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5D2CCC-928C-4335-B8AE-055E33C612CA}" type="datetimeFigureOut">
              <a:rPr lang="en-US" smtClean="0"/>
              <a:t>3/26/2023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7E7395-48AA-48E8-A097-EE9E0B48D2A6}" type="slidenum">
              <a:rPr lang="en-US" smtClean="0"/>
              <a:t>‹#›</a:t>
            </a:fld>
            <a:endParaRPr lang="en-US"/>
          </a:p>
        </p:txBody>
      </p:sp>
    </p:spTree>
    <p:extLst>
      <p:ext uri="{BB962C8B-B14F-4D97-AF65-F5344CB8AC3E}">
        <p14:creationId xmlns:p14="http://schemas.microsoft.com/office/powerpoint/2010/main" val="1412707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5D2CCC-928C-4335-B8AE-055E33C612CA}"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E7395-48AA-48E8-A097-EE9E0B48D2A6}" type="slidenum">
              <a:rPr lang="en-US" smtClean="0"/>
              <a:t>‹#›</a:t>
            </a:fld>
            <a:endParaRPr lang="en-US"/>
          </a:p>
        </p:txBody>
      </p:sp>
    </p:spTree>
    <p:extLst>
      <p:ext uri="{BB962C8B-B14F-4D97-AF65-F5344CB8AC3E}">
        <p14:creationId xmlns:p14="http://schemas.microsoft.com/office/powerpoint/2010/main" val="1870486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5D2CCC-928C-4335-B8AE-055E33C612CA}"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E7395-48AA-48E8-A097-EE9E0B48D2A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147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2.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35D2CCC-928C-4335-B8AE-055E33C612CA}" type="datetimeFigureOut">
              <a:rPr lang="en-US" smtClean="0"/>
              <a:t>3/26/2023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57E7395-48AA-48E8-A097-EE9E0B48D2A6}"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9660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5.xml" /><Relationship Id="rId1" Type="http://schemas.openxmlformats.org/officeDocument/2006/relationships/slideLayout" Target="../slideLayouts/slideLayout2.xml" /><Relationship Id="rId4" Type="http://schemas.openxmlformats.org/officeDocument/2006/relationships/image" Target="../media/image29.png" /></Relationships>
</file>

<file path=ppt/slides/_rels/slide27.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DEC4-AF66-3EEF-FAD1-7F23998DCDAD}"/>
              </a:ext>
            </a:extLst>
          </p:cNvPr>
          <p:cNvSpPr>
            <a:spLocks noGrp="1"/>
          </p:cNvSpPr>
          <p:nvPr>
            <p:ph type="ctrTitle"/>
          </p:nvPr>
        </p:nvSpPr>
        <p:spPr>
          <a:xfrm>
            <a:off x="-2272147" y="4960137"/>
            <a:ext cx="9529289" cy="1463040"/>
          </a:xfrm>
        </p:spPr>
        <p:txBody>
          <a:bodyPr>
            <a:noAutofit/>
          </a:bodyPr>
          <a:lstStyle/>
          <a:p>
            <a:pPr marL="0" marR="0">
              <a:spcBef>
                <a:spcPts val="0"/>
              </a:spcBef>
              <a:spcAft>
                <a:spcPts val="0"/>
              </a:spcAft>
            </a:pPr>
            <a:br>
              <a:rPr lang="en-US" sz="4800" b="1" dirty="0">
                <a:effectLst/>
                <a:latin typeface="Segoe UI" panose="020B0502040204020203" pitchFamily="34" charset="0"/>
                <a:ea typeface="Times New Roman" panose="02020603050405020304" pitchFamily="18" charset="0"/>
              </a:rPr>
            </a:br>
            <a:r>
              <a:rPr lang="en-US" sz="4800" b="1" dirty="0">
                <a:effectLst/>
                <a:latin typeface="Segoe UI" panose="020B0502040204020203" pitchFamily="34" charset="0"/>
                <a:ea typeface="Times New Roman" panose="02020603050405020304" pitchFamily="18" charset="0"/>
              </a:rPr>
              <a:t>Social Inequality</a:t>
            </a:r>
            <a:br>
              <a:rPr lang="en-US" sz="4800" b="1" dirty="0">
                <a:effectLst/>
                <a:latin typeface="Times New Roman" panose="02020603050405020304" pitchFamily="18" charset="0"/>
                <a:ea typeface="Times New Roman" panose="02020603050405020304" pitchFamily="18" charset="0"/>
              </a:rPr>
            </a:br>
            <a:endParaRPr lang="en-US" sz="11500" b="1" dirty="0"/>
          </a:p>
        </p:txBody>
      </p:sp>
      <p:sp>
        <p:nvSpPr>
          <p:cNvPr id="3" name="Subtitle 2">
            <a:extLst>
              <a:ext uri="{FF2B5EF4-FFF2-40B4-BE49-F238E27FC236}">
                <a16:creationId xmlns:a16="http://schemas.microsoft.com/office/drawing/2014/main" id="{FA6AE23B-78DF-F484-036C-A9B4ACE943B5}"/>
              </a:ext>
            </a:extLst>
          </p:cNvPr>
          <p:cNvSpPr>
            <a:spLocks noGrp="1"/>
          </p:cNvSpPr>
          <p:nvPr>
            <p:ph type="subTitle" idx="1"/>
          </p:nvPr>
        </p:nvSpPr>
        <p:spPr/>
        <p:txBody>
          <a:bodyPr>
            <a:normAutofit/>
          </a:bodyPr>
          <a:lstStyle/>
          <a:p>
            <a:r>
              <a:rPr lang="en-US" sz="2400" dirty="0"/>
              <a:t>MS.SHAHTAJ SHAKIR</a:t>
            </a:r>
          </a:p>
          <a:p>
            <a:r>
              <a:rPr lang="en-US" sz="2400" dirty="0"/>
              <a:t>FAST UNIVERSITY NUCES</a:t>
            </a:r>
          </a:p>
        </p:txBody>
      </p:sp>
    </p:spTree>
    <p:extLst>
      <p:ext uri="{BB962C8B-B14F-4D97-AF65-F5344CB8AC3E}">
        <p14:creationId xmlns:p14="http://schemas.microsoft.com/office/powerpoint/2010/main" val="3329714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938D-2A31-6BD2-9BAD-50CF7C26EBA7}"/>
              </a:ext>
            </a:extLst>
          </p:cNvPr>
          <p:cNvSpPr>
            <a:spLocks noGrp="1"/>
          </p:cNvSpPr>
          <p:nvPr>
            <p:ph type="title"/>
          </p:nvPr>
        </p:nvSpPr>
        <p:spPr>
          <a:xfrm>
            <a:off x="2931756" y="758636"/>
            <a:ext cx="9720072" cy="1499616"/>
          </a:xfrm>
        </p:spPr>
        <p:txBody>
          <a:bodyPr/>
          <a:lstStyle/>
          <a:p>
            <a:pPr algn="ctr"/>
            <a:r>
              <a:rPr lang="en-US" b="1" dirty="0"/>
              <a:t>Slavery in new world</a:t>
            </a:r>
          </a:p>
        </p:txBody>
      </p:sp>
      <p:sp>
        <p:nvSpPr>
          <p:cNvPr id="3" name="Content Placeholder 2">
            <a:extLst>
              <a:ext uri="{FF2B5EF4-FFF2-40B4-BE49-F238E27FC236}">
                <a16:creationId xmlns:a16="http://schemas.microsoft.com/office/drawing/2014/main" id="{26A86953-7C15-E370-B4E5-06FB84E05783}"/>
              </a:ext>
            </a:extLst>
          </p:cNvPr>
          <p:cNvSpPr>
            <a:spLocks noGrp="1"/>
          </p:cNvSpPr>
          <p:nvPr>
            <p:ph idx="1"/>
          </p:nvPr>
        </p:nvSpPr>
        <p:spPr>
          <a:xfrm>
            <a:off x="3267634" y="2029653"/>
            <a:ext cx="7476566" cy="4023360"/>
          </a:xfrm>
        </p:spPr>
        <p:txBody>
          <a:bodyPr>
            <a:noAutofit/>
          </a:bodyPr>
          <a:lstStyle/>
          <a:p>
            <a:pPr marL="0" indent="0">
              <a:buNone/>
            </a:pPr>
            <a:r>
              <a:rPr lang="en-US" sz="2800" dirty="0"/>
              <a:t>1. </a:t>
            </a:r>
            <a:r>
              <a:rPr lang="en-US" sz="2400" dirty="0">
                <a:effectLst/>
              </a:rPr>
              <a:t>Because slavery has a broad range of causes, some analysts conclude that racism didn’t lead to slavery but, rather, that slavery led to racism.</a:t>
            </a:r>
          </a:p>
          <a:p>
            <a:pPr marL="0" indent="0">
              <a:buNone/>
            </a:pPr>
            <a:r>
              <a:rPr lang="en-US" sz="2400" dirty="0"/>
              <a:t>2. People who wanted to start a new life in the American colonies but could not pay for their passage across the ocean would arrange for a ship captain to transport them on credit.</a:t>
            </a:r>
          </a:p>
          <a:p>
            <a:pPr marL="0" indent="0">
              <a:buNone/>
            </a:pPr>
            <a:r>
              <a:rPr lang="en-US" sz="2400" dirty="0"/>
              <a:t>3.With time,  colonists then turned to Africans, who were being brought to North and South America by the Dutch, English, Portuguese, and Spanish.</a:t>
            </a:r>
            <a:endParaRPr lang="en-US" sz="2400" dirty="0">
              <a:effectLst/>
            </a:endParaRPr>
          </a:p>
          <a:p>
            <a:pPr>
              <a:buFont typeface="Arial" panose="020B0604020202020204" pitchFamily="34" charset="0"/>
              <a:buChar char="•"/>
            </a:pPr>
            <a:endParaRPr lang="en-US" sz="2400" dirty="0"/>
          </a:p>
        </p:txBody>
      </p:sp>
      <p:pic>
        <p:nvPicPr>
          <p:cNvPr id="5" name="Picture 4"/>
          <p:cNvPicPr>
            <a:picLocks noChangeAspect="1"/>
          </p:cNvPicPr>
          <p:nvPr/>
        </p:nvPicPr>
        <p:blipFill>
          <a:blip r:embed="rId2"/>
          <a:stretch>
            <a:fillRect/>
          </a:stretch>
        </p:blipFill>
        <p:spPr>
          <a:xfrm>
            <a:off x="62472" y="958942"/>
            <a:ext cx="2972390" cy="5323617"/>
          </a:xfrm>
          <a:prstGeom prst="rect">
            <a:avLst/>
          </a:prstGeom>
        </p:spPr>
      </p:pic>
    </p:spTree>
    <p:extLst>
      <p:ext uri="{BB962C8B-B14F-4D97-AF65-F5344CB8AC3E}">
        <p14:creationId xmlns:p14="http://schemas.microsoft.com/office/powerpoint/2010/main" val="306037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A625-53D2-8E17-78AC-782E5C68D2E8}"/>
              </a:ext>
            </a:extLst>
          </p:cNvPr>
          <p:cNvSpPr>
            <a:spLocks noGrp="1"/>
          </p:cNvSpPr>
          <p:nvPr>
            <p:ph type="title"/>
          </p:nvPr>
        </p:nvSpPr>
        <p:spPr/>
        <p:txBody>
          <a:bodyPr/>
          <a:lstStyle/>
          <a:p>
            <a:r>
              <a:rPr lang="en-US" b="1" dirty="0"/>
              <a:t>Slavery in new world</a:t>
            </a:r>
            <a:endParaRPr lang="en-US" dirty="0"/>
          </a:p>
        </p:txBody>
      </p:sp>
      <p:sp>
        <p:nvSpPr>
          <p:cNvPr id="3" name="Content Placeholder 2">
            <a:extLst>
              <a:ext uri="{FF2B5EF4-FFF2-40B4-BE49-F238E27FC236}">
                <a16:creationId xmlns:a16="http://schemas.microsoft.com/office/drawing/2014/main" id="{F4EE35F6-9983-5CB7-9B66-ACEB63B2CBAC}"/>
              </a:ext>
            </a:extLst>
          </p:cNvPr>
          <p:cNvSpPr>
            <a:spLocks noGrp="1"/>
          </p:cNvSpPr>
          <p:nvPr>
            <p:ph idx="1"/>
          </p:nvPr>
        </p:nvSpPr>
        <p:spPr>
          <a:xfrm>
            <a:off x="230309" y="1686910"/>
            <a:ext cx="6249319" cy="5108028"/>
          </a:xfrm>
        </p:spPr>
        <p:txBody>
          <a:bodyPr>
            <a:noAutofit/>
          </a:bodyPr>
          <a:lstStyle/>
          <a:p>
            <a:pPr marL="457200" indent="-457200">
              <a:buFont typeface="+mj-lt"/>
              <a:buAutoNum type="arabicPeriod"/>
            </a:pPr>
            <a:r>
              <a:rPr lang="en-US" sz="2000" dirty="0">
                <a:effectLst/>
              </a:rPr>
              <a:t>To defend slavery, U.S. slave owners developed an ideology, beliefs that</a:t>
            </a:r>
            <a:r>
              <a:rPr lang="en-US" sz="2000" dirty="0"/>
              <a:t> </a:t>
            </a:r>
            <a:r>
              <a:rPr lang="en-US" sz="2000" dirty="0">
                <a:effectLst/>
              </a:rPr>
              <a:t>justify social arrangements, making those arrangements seem necessary</a:t>
            </a:r>
            <a:r>
              <a:rPr lang="en-US" sz="2000" dirty="0"/>
              <a:t> </a:t>
            </a:r>
            <a:r>
              <a:rPr lang="en-US" sz="2000" dirty="0">
                <a:effectLst/>
              </a:rPr>
              <a:t>and fair. They developed the view that their slaves were inferior. Some</a:t>
            </a:r>
            <a:r>
              <a:rPr lang="en-US" sz="2000" dirty="0"/>
              <a:t> </a:t>
            </a:r>
            <a:r>
              <a:rPr lang="en-US" sz="2000" dirty="0">
                <a:effectLst/>
              </a:rPr>
              <a:t>even said that they were not fully human. In short, the colonists wove</a:t>
            </a:r>
            <a:r>
              <a:rPr lang="en-US" sz="2000" dirty="0"/>
              <a:t> </a:t>
            </a:r>
            <a:r>
              <a:rPr lang="en-US" sz="2000" dirty="0">
                <a:effectLst/>
              </a:rPr>
              <a:t>elaborate justifications for slavery, built on the presumed superiority of</a:t>
            </a:r>
            <a:r>
              <a:rPr lang="en-US" sz="2000" dirty="0"/>
              <a:t> </a:t>
            </a:r>
            <a:r>
              <a:rPr lang="en-US" sz="2000" dirty="0">
                <a:effectLst/>
              </a:rPr>
              <a:t>their own group.</a:t>
            </a:r>
          </a:p>
          <a:p>
            <a:pPr marL="457200" indent="-457200">
              <a:buFont typeface="+mj-lt"/>
              <a:buAutoNum type="arabicPeriod"/>
            </a:pPr>
            <a:r>
              <a:rPr lang="en-US" sz="2000" dirty="0">
                <a:effectLst/>
              </a:rPr>
              <a:t>To make slavery even more profitable, slave states passed laws that</a:t>
            </a:r>
            <a:br>
              <a:rPr lang="en-US" sz="2000" dirty="0"/>
            </a:br>
            <a:r>
              <a:rPr lang="en-US" sz="2000" dirty="0">
                <a:effectLst/>
              </a:rPr>
              <a:t>made slavery inheritable; that is, the babies born to slaves became the</a:t>
            </a:r>
            <a:r>
              <a:rPr lang="en-US" sz="2000" dirty="0"/>
              <a:t> </a:t>
            </a:r>
            <a:r>
              <a:rPr lang="en-US" sz="2000" dirty="0">
                <a:effectLst/>
              </a:rPr>
              <a:t>property of the slave owners .</a:t>
            </a:r>
          </a:p>
          <a:p>
            <a:pPr marL="457200" indent="-457200">
              <a:buFont typeface="+mj-lt"/>
              <a:buAutoNum type="arabicPeriod"/>
            </a:pPr>
            <a:r>
              <a:rPr lang="en-US" sz="2000" dirty="0"/>
              <a:t>Black people weren’t allowed to sit on the same car.</a:t>
            </a:r>
          </a:p>
        </p:txBody>
      </p:sp>
      <p:pic>
        <p:nvPicPr>
          <p:cNvPr id="4" name="Picture 3"/>
          <p:cNvPicPr>
            <a:picLocks noChangeAspect="1"/>
          </p:cNvPicPr>
          <p:nvPr/>
        </p:nvPicPr>
        <p:blipFill>
          <a:blip r:embed="rId2"/>
          <a:stretch>
            <a:fillRect/>
          </a:stretch>
        </p:blipFill>
        <p:spPr>
          <a:xfrm>
            <a:off x="7338847" y="1686910"/>
            <a:ext cx="4514193" cy="3600028"/>
          </a:xfrm>
          <a:prstGeom prst="rect">
            <a:avLst/>
          </a:prstGeom>
        </p:spPr>
      </p:pic>
    </p:spTree>
    <p:extLst>
      <p:ext uri="{BB962C8B-B14F-4D97-AF65-F5344CB8AC3E}">
        <p14:creationId xmlns:p14="http://schemas.microsoft.com/office/powerpoint/2010/main" val="1590525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EBD4-9D24-2747-4BCC-3C6796D81232}"/>
              </a:ext>
            </a:extLst>
          </p:cNvPr>
          <p:cNvSpPr>
            <a:spLocks noGrp="1"/>
          </p:cNvSpPr>
          <p:nvPr>
            <p:ph type="title"/>
          </p:nvPr>
        </p:nvSpPr>
        <p:spPr/>
        <p:txBody>
          <a:bodyPr/>
          <a:lstStyle/>
          <a:p>
            <a:r>
              <a:rPr lang="en-US" b="1" dirty="0"/>
              <a:t>Slavery in Modern world</a:t>
            </a:r>
            <a:endParaRPr lang="en-US" dirty="0"/>
          </a:p>
        </p:txBody>
      </p:sp>
      <p:sp>
        <p:nvSpPr>
          <p:cNvPr id="3" name="Content Placeholder 2">
            <a:extLst>
              <a:ext uri="{FF2B5EF4-FFF2-40B4-BE49-F238E27FC236}">
                <a16:creationId xmlns:a16="http://schemas.microsoft.com/office/drawing/2014/main" id="{C9493E96-E4BE-65DA-0BAA-480F7F9BEF67}"/>
              </a:ext>
            </a:extLst>
          </p:cNvPr>
          <p:cNvSpPr>
            <a:spLocks noGrp="1"/>
          </p:cNvSpPr>
          <p:nvPr>
            <p:ph idx="1"/>
          </p:nvPr>
        </p:nvSpPr>
        <p:spPr>
          <a:xfrm>
            <a:off x="-765259" y="2314759"/>
            <a:ext cx="9720073" cy="4023360"/>
          </a:xfrm>
        </p:spPr>
        <p:txBody>
          <a:bodyPr>
            <a:normAutofit/>
          </a:bodyPr>
          <a:lstStyle/>
          <a:p>
            <a:pPr lvl="8"/>
            <a:r>
              <a:rPr lang="en-US" sz="2400" dirty="0"/>
              <a:t>Globally comprises of two elements: Forced Labor and Forced </a:t>
            </a:r>
          </a:p>
          <a:p>
            <a:pPr lvl="8"/>
            <a:endParaRPr lang="en-US" sz="2400" dirty="0"/>
          </a:p>
          <a:p>
            <a:pPr lvl="8"/>
            <a:r>
              <a:rPr lang="en-US" sz="2400" dirty="0"/>
              <a:t>Marriages Example: Child Sex Trafficking, Human Trafficking </a:t>
            </a:r>
          </a:p>
        </p:txBody>
      </p:sp>
      <p:pic>
        <p:nvPicPr>
          <p:cNvPr id="6" name="Picture 5"/>
          <p:cNvPicPr>
            <a:picLocks noChangeAspect="1"/>
          </p:cNvPicPr>
          <p:nvPr/>
        </p:nvPicPr>
        <p:blipFill>
          <a:blip r:embed="rId3"/>
          <a:stretch>
            <a:fillRect/>
          </a:stretch>
        </p:blipFill>
        <p:spPr>
          <a:xfrm>
            <a:off x="518802" y="3736866"/>
            <a:ext cx="6293788" cy="2919411"/>
          </a:xfrm>
          <a:prstGeom prst="rect">
            <a:avLst/>
          </a:prstGeom>
        </p:spPr>
      </p:pic>
    </p:spTree>
    <p:extLst>
      <p:ext uri="{BB962C8B-B14F-4D97-AF65-F5344CB8AC3E}">
        <p14:creationId xmlns:p14="http://schemas.microsoft.com/office/powerpoint/2010/main" val="73937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35109" t="19487" r="27061" b="10916"/>
          <a:stretch/>
        </p:blipFill>
        <p:spPr>
          <a:xfrm>
            <a:off x="321549" y="126124"/>
            <a:ext cx="6325438" cy="6545935"/>
          </a:xfrm>
          <a:prstGeom prst="rect">
            <a:avLst/>
          </a:prstGeom>
        </p:spPr>
      </p:pic>
    </p:spTree>
    <p:extLst>
      <p:ext uri="{BB962C8B-B14F-4D97-AF65-F5344CB8AC3E}">
        <p14:creationId xmlns:p14="http://schemas.microsoft.com/office/powerpoint/2010/main" val="4165090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3544" t="14359" r="18654" b="15458"/>
          <a:stretch/>
        </p:blipFill>
        <p:spPr>
          <a:xfrm>
            <a:off x="388333" y="325589"/>
            <a:ext cx="7455011" cy="6156810"/>
          </a:xfrm>
          <a:prstGeom prst="rect">
            <a:avLst/>
          </a:prstGeom>
        </p:spPr>
      </p:pic>
    </p:spTree>
    <p:extLst>
      <p:ext uri="{BB962C8B-B14F-4D97-AF65-F5344CB8AC3E}">
        <p14:creationId xmlns:p14="http://schemas.microsoft.com/office/powerpoint/2010/main" val="94950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 outs)  slavery in Pakistan	</a:t>
            </a:r>
          </a:p>
        </p:txBody>
      </p:sp>
      <p:sp>
        <p:nvSpPr>
          <p:cNvPr id="3" name="Content Placeholder 2"/>
          <p:cNvSpPr>
            <a:spLocks noGrp="1"/>
          </p:cNvSpPr>
          <p:nvPr>
            <p:ph idx="1"/>
          </p:nvPr>
        </p:nvSpPr>
        <p:spPr/>
        <p:txBody>
          <a:bodyPr>
            <a:normAutofit lnSpcReduction="10000"/>
          </a:bodyPr>
          <a:lstStyle/>
          <a:p>
            <a:r>
              <a:rPr lang="en-US" dirty="0"/>
              <a:t>1.  Bonded </a:t>
            </a:r>
            <a:r>
              <a:rPr lang="en-US" dirty="0" err="1"/>
              <a:t>Labour</a:t>
            </a:r>
            <a:r>
              <a:rPr lang="en-US" dirty="0"/>
              <a:t> – Victims: </a:t>
            </a:r>
            <a:r>
              <a:rPr lang="en-US" b="1" dirty="0"/>
              <a:t>Poor, landless families; women in debt bondage; poor and illiterate women and children.</a:t>
            </a:r>
          </a:p>
          <a:p>
            <a:r>
              <a:rPr lang="en-US" dirty="0"/>
              <a:t>2. Child </a:t>
            </a:r>
            <a:r>
              <a:rPr lang="en-US" dirty="0" err="1"/>
              <a:t>labour</a:t>
            </a:r>
            <a:r>
              <a:rPr lang="en-US" dirty="0"/>
              <a:t> and trafficking: Victims </a:t>
            </a:r>
            <a:r>
              <a:rPr lang="en-US" b="1" dirty="0"/>
              <a:t>Widespread, women; young women and adolescent girls.</a:t>
            </a:r>
          </a:p>
          <a:p>
            <a:r>
              <a:rPr lang="en-US" dirty="0"/>
              <a:t>3. Forced marriage  :</a:t>
            </a:r>
            <a:r>
              <a:rPr lang="en-US" b="1" dirty="0"/>
              <a:t>Victims of domestic violence; families in debt bondage</a:t>
            </a:r>
            <a:r>
              <a:rPr lang="en-US" dirty="0"/>
              <a:t>; </a:t>
            </a:r>
            <a:r>
              <a:rPr lang="en-US" b="1" dirty="0"/>
              <a:t>Poor families; runaways; victims of forced marriages. </a:t>
            </a:r>
          </a:p>
          <a:p>
            <a:r>
              <a:rPr lang="en-US" dirty="0"/>
              <a:t>4. Human trafficking:  </a:t>
            </a:r>
            <a:r>
              <a:rPr lang="en-US" b="1" dirty="0"/>
              <a:t>Men and women going for overseas employment. Poor and illiterate women and children from large families</a:t>
            </a:r>
          </a:p>
          <a:p>
            <a:r>
              <a:rPr lang="en-US" dirty="0"/>
              <a:t>5. Commercial sexual exploitation: </a:t>
            </a:r>
            <a:r>
              <a:rPr lang="en-US" b="1" dirty="0"/>
              <a:t>Victims of domestic violence; women in forced marriages; victims of fake marriages; transwomen. Street children, nomadic and LGBTQI+ boys.</a:t>
            </a:r>
          </a:p>
          <a:p>
            <a:endParaRPr lang="en-US" dirty="0"/>
          </a:p>
          <a:p>
            <a:endParaRPr lang="en-US" dirty="0"/>
          </a:p>
        </p:txBody>
      </p:sp>
    </p:spTree>
    <p:extLst>
      <p:ext uri="{BB962C8B-B14F-4D97-AF65-F5344CB8AC3E}">
        <p14:creationId xmlns:p14="http://schemas.microsoft.com/office/powerpoint/2010/main" val="1598606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D6F1-8961-B2C8-C1A0-4B8866865EB9}"/>
              </a:ext>
            </a:extLst>
          </p:cNvPr>
          <p:cNvSpPr>
            <a:spLocks noGrp="1"/>
          </p:cNvSpPr>
          <p:nvPr>
            <p:ph type="title"/>
          </p:nvPr>
        </p:nvSpPr>
        <p:spPr>
          <a:xfrm>
            <a:off x="1134487" y="120133"/>
            <a:ext cx="9720072" cy="1499616"/>
          </a:xfrm>
        </p:spPr>
        <p:txBody>
          <a:bodyPr/>
          <a:lstStyle/>
          <a:p>
            <a:r>
              <a:rPr lang="en-US" dirty="0"/>
              <a:t>2. Caste	</a:t>
            </a:r>
          </a:p>
        </p:txBody>
      </p:sp>
      <p:sp>
        <p:nvSpPr>
          <p:cNvPr id="3" name="Content Placeholder 2">
            <a:extLst>
              <a:ext uri="{FF2B5EF4-FFF2-40B4-BE49-F238E27FC236}">
                <a16:creationId xmlns:a16="http://schemas.microsoft.com/office/drawing/2014/main" id="{66E72B78-612E-D871-D741-14B0B2DC0585}"/>
              </a:ext>
            </a:extLst>
          </p:cNvPr>
          <p:cNvSpPr>
            <a:spLocks noGrp="1"/>
          </p:cNvSpPr>
          <p:nvPr>
            <p:ph idx="1"/>
          </p:nvPr>
        </p:nvSpPr>
        <p:spPr>
          <a:xfrm>
            <a:off x="527515" y="1213944"/>
            <a:ext cx="6945340" cy="2760542"/>
          </a:xfrm>
        </p:spPr>
        <p:txBody>
          <a:bodyPr>
            <a:noAutofit/>
          </a:bodyPr>
          <a:lstStyle/>
          <a:p>
            <a:pPr>
              <a:buFont typeface="Wingdings" panose="05000000000000000000" pitchFamily="2" charset="2"/>
              <a:buChar char="v"/>
            </a:pPr>
            <a:r>
              <a:rPr lang="en-US" sz="2400" dirty="0">
                <a:effectLst/>
              </a:rPr>
              <a:t>The second system of social stratification is caste. In a caste system, birth determines status, which is lifelong.</a:t>
            </a:r>
          </a:p>
          <a:p>
            <a:pPr>
              <a:buFont typeface="Wingdings" panose="05000000000000000000" pitchFamily="2" charset="2"/>
              <a:buChar char="v"/>
            </a:pPr>
            <a:r>
              <a:rPr lang="en-US" sz="2400" b="1" dirty="0">
                <a:effectLst/>
              </a:rPr>
              <a:t>Endogamy</a:t>
            </a:r>
            <a:r>
              <a:rPr lang="en-US" sz="2400" dirty="0">
                <a:effectLst/>
              </a:rPr>
              <a:t>: They practice endogamy, marriage within their own group, prohibiting the marriage of members of different castes.</a:t>
            </a:r>
          </a:p>
          <a:p>
            <a:pPr>
              <a:buFont typeface="Wingdings" panose="05000000000000000000" pitchFamily="2" charset="2"/>
              <a:buChar char="v"/>
            </a:pPr>
            <a:r>
              <a:rPr lang="en-US" sz="2400" dirty="0">
                <a:solidFill>
                  <a:srgbClr val="002060"/>
                </a:solidFill>
                <a:effectLst/>
              </a:rPr>
              <a:t>India provides the best example of a caste system.</a:t>
            </a:r>
          </a:p>
          <a:p>
            <a:pPr>
              <a:buFont typeface="Wingdings" panose="05000000000000000000" pitchFamily="2" charset="2"/>
              <a:buChar char="v"/>
            </a:pPr>
            <a:r>
              <a:rPr lang="en-US" sz="2400" dirty="0">
                <a:effectLst/>
              </a:rPr>
              <a:t>The Indian government formally abolished the caste system in 1949. However, these centuries-old practices continue, and the caste system remains part of everyday life in India.</a:t>
            </a:r>
          </a:p>
          <a:p>
            <a:pPr>
              <a:buFont typeface="Wingdings" panose="05000000000000000000" pitchFamily="2" charset="2"/>
              <a:buChar char="v"/>
            </a:pPr>
            <a:r>
              <a:rPr lang="en-US" sz="2400" dirty="0">
                <a:effectLst/>
              </a:rPr>
              <a:t>Slowly, the caste system is giving way, being replaced by a social class system based on material wealth .</a:t>
            </a:r>
            <a:endParaRPr lang="en-US" sz="2400" dirty="0">
              <a:solidFill>
                <a:srgbClr val="002060"/>
              </a:solidFill>
              <a:effectLst/>
            </a:endParaRPr>
          </a:p>
        </p:txBody>
      </p:sp>
      <p:pic>
        <p:nvPicPr>
          <p:cNvPr id="4" name="Picture 3"/>
          <p:cNvPicPr>
            <a:picLocks noChangeAspect="1"/>
          </p:cNvPicPr>
          <p:nvPr/>
        </p:nvPicPr>
        <p:blipFill rotWithShape="1">
          <a:blip r:embed="rId2"/>
          <a:srcRect l="15868" t="6035" r="22791" b="1292"/>
          <a:stretch/>
        </p:blipFill>
        <p:spPr>
          <a:xfrm>
            <a:off x="7961403" y="1025068"/>
            <a:ext cx="4230597" cy="4891638"/>
          </a:xfrm>
          <a:prstGeom prst="rect">
            <a:avLst/>
          </a:prstGeom>
        </p:spPr>
      </p:pic>
    </p:spTree>
    <p:extLst>
      <p:ext uri="{BB962C8B-B14F-4D97-AF65-F5344CB8AC3E}">
        <p14:creationId xmlns:p14="http://schemas.microsoft.com/office/powerpoint/2010/main" val="1311701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0ADB-F8C8-A962-D11A-E3416F464E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B7067E-6FB4-7C59-6CD0-438BE04B994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CE203DC-9BEF-E630-0835-5F758289D590}"/>
              </a:ext>
            </a:extLst>
          </p:cNvPr>
          <p:cNvPicPr>
            <a:picLocks noChangeAspect="1"/>
          </p:cNvPicPr>
          <p:nvPr/>
        </p:nvPicPr>
        <p:blipFill rotWithShape="1">
          <a:blip r:embed="rId2"/>
          <a:srcRect l="67066" t="44441" r="1304" b="22306"/>
          <a:stretch/>
        </p:blipFill>
        <p:spPr>
          <a:xfrm>
            <a:off x="359504" y="709930"/>
            <a:ext cx="7622163" cy="5211104"/>
          </a:xfrm>
          <a:prstGeom prst="rect">
            <a:avLst/>
          </a:prstGeom>
        </p:spPr>
      </p:pic>
    </p:spTree>
    <p:extLst>
      <p:ext uri="{BB962C8B-B14F-4D97-AF65-F5344CB8AC3E}">
        <p14:creationId xmlns:p14="http://schemas.microsoft.com/office/powerpoint/2010/main" val="174452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3061" y="190733"/>
            <a:ext cx="9045975" cy="6667267"/>
          </a:xfrm>
          <a:prstGeom prst="rect">
            <a:avLst/>
          </a:prstGeom>
        </p:spPr>
      </p:pic>
    </p:spTree>
    <p:extLst>
      <p:ext uri="{BB962C8B-B14F-4D97-AF65-F5344CB8AC3E}">
        <p14:creationId xmlns:p14="http://schemas.microsoft.com/office/powerpoint/2010/main" val="1670990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EE1-C23F-A6F5-32AA-29AF9D8FE835}"/>
              </a:ext>
            </a:extLst>
          </p:cNvPr>
          <p:cNvSpPr>
            <a:spLocks noGrp="1"/>
          </p:cNvSpPr>
          <p:nvPr>
            <p:ph type="title"/>
          </p:nvPr>
        </p:nvSpPr>
        <p:spPr>
          <a:xfrm>
            <a:off x="488099" y="727106"/>
            <a:ext cx="9720072" cy="1499616"/>
          </a:xfrm>
        </p:spPr>
        <p:txBody>
          <a:bodyPr/>
          <a:lstStyle/>
          <a:p>
            <a:r>
              <a:rPr lang="en-US" b="1" dirty="0"/>
              <a:t>Caste system in Africa</a:t>
            </a:r>
          </a:p>
        </p:txBody>
      </p:sp>
      <p:sp>
        <p:nvSpPr>
          <p:cNvPr id="3" name="Content Placeholder 2">
            <a:extLst>
              <a:ext uri="{FF2B5EF4-FFF2-40B4-BE49-F238E27FC236}">
                <a16:creationId xmlns:a16="http://schemas.microsoft.com/office/drawing/2014/main" id="{64F4031A-8FCA-9787-05CC-302B3C6EF707}"/>
              </a:ext>
            </a:extLst>
          </p:cNvPr>
          <p:cNvSpPr>
            <a:spLocks noGrp="1"/>
          </p:cNvSpPr>
          <p:nvPr>
            <p:ph idx="1"/>
          </p:nvPr>
        </p:nvSpPr>
        <p:spPr>
          <a:xfrm>
            <a:off x="457989" y="1907627"/>
            <a:ext cx="6369898" cy="2557167"/>
          </a:xfrm>
        </p:spPr>
        <p:txBody>
          <a:bodyPr>
            <a:noAutofit/>
          </a:bodyPr>
          <a:lstStyle/>
          <a:p>
            <a:pPr>
              <a:buFont typeface="Arial" panose="020B0604020202020204" pitchFamily="34" charset="0"/>
              <a:buChar char="•"/>
            </a:pPr>
            <a:r>
              <a:rPr lang="en-US" sz="1800" b="1" dirty="0"/>
              <a:t>A</a:t>
            </a:r>
            <a:r>
              <a:rPr lang="en-US" sz="1800" b="1" dirty="0">
                <a:effectLst/>
              </a:rPr>
              <a:t>partheid:</a:t>
            </a:r>
            <a:r>
              <a:rPr lang="en-US" sz="1800" dirty="0">
                <a:effectLst/>
              </a:rPr>
              <a:t> </a:t>
            </a:r>
            <a:r>
              <a:rPr lang="en-US" sz="1800" i="1" dirty="0">
                <a:effectLst/>
              </a:rPr>
              <a:t>The government-approved-and-enforced separation of racial–ethnic groups as was practiced in South Africa. “</a:t>
            </a:r>
            <a:r>
              <a:rPr lang="en-US" sz="1800" b="1" i="1" u="sng" dirty="0">
                <a:effectLst/>
              </a:rPr>
              <a:t>the separation of the races.”</a:t>
            </a:r>
          </a:p>
          <a:p>
            <a:pPr>
              <a:buFont typeface="Arial" panose="020B0604020202020204" pitchFamily="34" charset="0"/>
              <a:buChar char="•"/>
            </a:pPr>
            <a:r>
              <a:rPr lang="en-US" sz="1800" dirty="0"/>
              <a:t>Everyone was classified by law into one of four groups: Europeans (whites) Africans (blacks), </a:t>
            </a:r>
            <a:r>
              <a:rPr lang="en-US" sz="1800" dirty="0" err="1"/>
              <a:t>Coloureds</a:t>
            </a:r>
            <a:r>
              <a:rPr lang="en-US" sz="1800" dirty="0"/>
              <a:t> (mixed races), and Asians. These classifications determined where people could live, work, and go to school.</a:t>
            </a:r>
          </a:p>
          <a:p>
            <a:pPr>
              <a:buFont typeface="Arial" panose="020B0604020202020204" pitchFamily="34" charset="0"/>
              <a:buChar char="•"/>
            </a:pPr>
            <a:r>
              <a:rPr lang="en-US" sz="1800" b="1" dirty="0"/>
              <a:t>In 1994, Nelson Mandela, a black, was elected president. </a:t>
            </a:r>
            <a:r>
              <a:rPr lang="en-US" sz="1800" dirty="0"/>
              <a:t>Black Africans no longer have to carry special passes, public facilities are integrated, and all racial–ethnic groups have the right to vote and to hold office</a:t>
            </a:r>
            <a:endParaRPr lang="en-US" sz="1800" b="1" i="1" u="sng" dirty="0">
              <a:effectLst/>
              <a:latin typeface="+mj-lt"/>
            </a:endParaRPr>
          </a:p>
          <a:p>
            <a:pPr>
              <a:buFont typeface="Arial" panose="020B0604020202020204" pitchFamily="34" charset="0"/>
              <a:buChar char="•"/>
            </a:pPr>
            <a:r>
              <a:rPr lang="en-US" sz="1800" dirty="0">
                <a:effectLst/>
              </a:rPr>
              <a:t>Even though the U.S. murder rate is so high it intimidates foreigners, South Africa’s murder rate is six times higher.</a:t>
            </a:r>
          </a:p>
        </p:txBody>
      </p:sp>
      <p:pic>
        <p:nvPicPr>
          <p:cNvPr id="6" name="Picture 5"/>
          <p:cNvPicPr>
            <a:picLocks noChangeAspect="1"/>
          </p:cNvPicPr>
          <p:nvPr/>
        </p:nvPicPr>
        <p:blipFill rotWithShape="1">
          <a:blip r:embed="rId2"/>
          <a:srcRect b="8288"/>
          <a:stretch/>
        </p:blipFill>
        <p:spPr>
          <a:xfrm>
            <a:off x="6857997" y="569451"/>
            <a:ext cx="4966138" cy="6072706"/>
          </a:xfrm>
          <a:prstGeom prst="rect">
            <a:avLst/>
          </a:prstGeom>
          <a:effectLst>
            <a:glow rad="38100">
              <a:schemeClr val="accent1">
                <a:alpha val="41000"/>
              </a:schemeClr>
            </a:glow>
            <a:reflection stA="45000" endPos="7000" dist="647700" dir="5400000" sy="-100000" algn="bl" rotWithShape="0"/>
          </a:effectLst>
        </p:spPr>
      </p:pic>
    </p:spTree>
    <p:extLst>
      <p:ext uri="{BB962C8B-B14F-4D97-AF65-F5344CB8AC3E}">
        <p14:creationId xmlns:p14="http://schemas.microsoft.com/office/powerpoint/2010/main" val="374600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512D-1422-EEE6-311A-83FE56EBD818}"/>
              </a:ext>
            </a:extLst>
          </p:cNvPr>
          <p:cNvSpPr>
            <a:spLocks noGrp="1"/>
          </p:cNvSpPr>
          <p:nvPr>
            <p:ph type="title"/>
          </p:nvPr>
        </p:nvSpPr>
        <p:spPr>
          <a:xfrm>
            <a:off x="3838273" y="774402"/>
            <a:ext cx="9720072" cy="1499616"/>
          </a:xfrm>
        </p:spPr>
        <p:txBody>
          <a:bodyPr/>
          <a:lstStyle/>
          <a:p>
            <a:r>
              <a:rPr lang="en-US" dirty="0">
                <a:solidFill>
                  <a:srgbClr val="002060"/>
                </a:solidFill>
              </a:rPr>
              <a:t>LEARNING OUTCOMES	</a:t>
            </a:r>
            <a:r>
              <a:rPr lang="en-US" dirty="0"/>
              <a:t>	</a:t>
            </a:r>
          </a:p>
        </p:txBody>
      </p:sp>
      <p:sp>
        <p:nvSpPr>
          <p:cNvPr id="3" name="Content Placeholder 2">
            <a:extLst>
              <a:ext uri="{FF2B5EF4-FFF2-40B4-BE49-F238E27FC236}">
                <a16:creationId xmlns:a16="http://schemas.microsoft.com/office/drawing/2014/main" id="{AE51F74C-A9E8-C1EA-CC26-339CC4930637}"/>
              </a:ext>
            </a:extLst>
          </p:cNvPr>
          <p:cNvSpPr>
            <a:spLocks noGrp="1"/>
          </p:cNvSpPr>
          <p:nvPr>
            <p:ph idx="1"/>
          </p:nvPr>
        </p:nvSpPr>
        <p:spPr>
          <a:xfrm>
            <a:off x="748231" y="2025869"/>
            <a:ext cx="9720073" cy="4039125"/>
          </a:xfrm>
        </p:spPr>
        <p:txBody>
          <a:bodyPr>
            <a:normAutofit/>
          </a:bodyPr>
          <a:lstStyle/>
          <a:p>
            <a:pPr marL="0" indent="0">
              <a:buNone/>
            </a:pPr>
            <a:r>
              <a:rPr lang="en-AU" sz="2800" dirty="0">
                <a:solidFill>
                  <a:srgbClr val="002060"/>
                </a:solidFill>
                <a:effectLst/>
                <a:ea typeface="Times New Roman" panose="02020603050405020304" pitchFamily="18" charset="0"/>
              </a:rPr>
              <a:t>1.Social stratification </a:t>
            </a:r>
            <a:endParaRPr lang="en-US" sz="2800" dirty="0">
              <a:solidFill>
                <a:srgbClr val="002060"/>
              </a:solidFill>
              <a:ea typeface="Times New Roman" panose="02020603050405020304" pitchFamily="18" charset="0"/>
            </a:endParaRPr>
          </a:p>
          <a:p>
            <a:pPr marL="0" indent="0">
              <a:buNone/>
            </a:pPr>
            <a:r>
              <a:rPr lang="en-US" sz="2800" dirty="0">
                <a:solidFill>
                  <a:srgbClr val="002060"/>
                </a:solidFill>
                <a:ea typeface="Times New Roman" panose="02020603050405020304" pitchFamily="18" charset="0"/>
              </a:rPr>
              <a:t>2</a:t>
            </a:r>
            <a:r>
              <a:rPr lang="en-US" sz="2800" dirty="0">
                <a:solidFill>
                  <a:srgbClr val="002060"/>
                </a:solidFill>
                <a:effectLst/>
                <a:ea typeface="Times New Roman" panose="02020603050405020304" pitchFamily="18" charset="0"/>
              </a:rPr>
              <a:t>. </a:t>
            </a:r>
            <a:r>
              <a:rPr lang="en-AU" sz="2800" dirty="0">
                <a:solidFill>
                  <a:srgbClr val="002060"/>
                </a:solidFill>
                <a:effectLst/>
                <a:ea typeface="Times New Roman" panose="02020603050405020304" pitchFamily="18" charset="0"/>
              </a:rPr>
              <a:t>Global stratification: </a:t>
            </a:r>
            <a:r>
              <a:rPr lang="en-AU" sz="2800" dirty="0">
                <a:solidFill>
                  <a:srgbClr val="002060"/>
                </a:solidFill>
                <a:ea typeface="Times New Roman" panose="02020603050405020304" pitchFamily="18" charset="0"/>
              </a:rPr>
              <a:t>C</a:t>
            </a:r>
            <a:r>
              <a:rPr lang="en-AU" sz="2800" dirty="0">
                <a:solidFill>
                  <a:srgbClr val="002060"/>
                </a:solidFill>
                <a:effectLst/>
                <a:ea typeface="Times New Roman" panose="02020603050405020304" pitchFamily="18" charset="0"/>
              </a:rPr>
              <a:t>lass, Caste (racial) , Slavery and Estate</a:t>
            </a:r>
          </a:p>
          <a:p>
            <a:pPr marL="0" indent="0">
              <a:buNone/>
            </a:pPr>
            <a:r>
              <a:rPr lang="en-US" sz="2800" dirty="0">
                <a:solidFill>
                  <a:srgbClr val="002060"/>
                </a:solidFill>
                <a:ea typeface="Times New Roman" panose="02020603050405020304" pitchFamily="18" charset="0"/>
              </a:rPr>
              <a:t>3</a:t>
            </a:r>
            <a:r>
              <a:rPr lang="en-US" sz="2800" dirty="0">
                <a:solidFill>
                  <a:srgbClr val="002060"/>
                </a:solidFill>
                <a:effectLst/>
                <a:ea typeface="Times New Roman" panose="02020603050405020304" pitchFamily="18" charset="0"/>
              </a:rPr>
              <a:t>.Understanding Social Mobility and its types</a:t>
            </a:r>
          </a:p>
          <a:p>
            <a:pPr marL="0" indent="0">
              <a:buNone/>
            </a:pPr>
            <a:r>
              <a:rPr lang="en-AU" sz="2800" dirty="0">
                <a:solidFill>
                  <a:srgbClr val="002060"/>
                </a:solidFill>
                <a:ea typeface="Times New Roman" panose="02020603050405020304" pitchFamily="18" charset="0"/>
              </a:rPr>
              <a:t>4.</a:t>
            </a:r>
            <a:r>
              <a:rPr lang="en-AU" sz="2800" dirty="0">
                <a:solidFill>
                  <a:srgbClr val="002060"/>
                </a:solidFill>
                <a:effectLst/>
                <a:ea typeface="Times New Roman" panose="02020603050405020304" pitchFamily="18" charset="0"/>
              </a:rPr>
              <a:t> Sociological perspectives on stratification</a:t>
            </a:r>
            <a:endParaRPr lang="en-US" sz="2800" dirty="0">
              <a:solidFill>
                <a:srgbClr val="002060"/>
              </a:solidFill>
              <a:ea typeface="Times New Roman" panose="02020603050405020304" pitchFamily="18" charset="0"/>
            </a:endParaRPr>
          </a:p>
          <a:p>
            <a:pPr marL="0" indent="0">
              <a:buNone/>
            </a:pPr>
            <a:endParaRPr lang="en-US" sz="2800" dirty="0">
              <a:solidFill>
                <a:srgbClr val="002060"/>
              </a:solidFill>
            </a:endParaRPr>
          </a:p>
        </p:txBody>
      </p:sp>
    </p:spTree>
    <p:extLst>
      <p:ext uri="{BB962C8B-B14F-4D97-AF65-F5344CB8AC3E}">
        <p14:creationId xmlns:p14="http://schemas.microsoft.com/office/powerpoint/2010/main" val="2541601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7021" y="89646"/>
            <a:ext cx="9619685" cy="6768354"/>
          </a:xfrm>
          <a:prstGeom prst="rect">
            <a:avLst/>
          </a:prstGeom>
        </p:spPr>
      </p:pic>
      <p:sp>
        <p:nvSpPr>
          <p:cNvPr id="2" name="Title 1">
            <a:extLst>
              <a:ext uri="{FF2B5EF4-FFF2-40B4-BE49-F238E27FC236}">
                <a16:creationId xmlns:a16="http://schemas.microsoft.com/office/drawing/2014/main" id="{10645C19-9F7C-450D-1D6B-0A48B48D7267}"/>
              </a:ext>
            </a:extLst>
          </p:cNvPr>
          <p:cNvSpPr>
            <a:spLocks noGrp="1"/>
          </p:cNvSpPr>
          <p:nvPr>
            <p:ph type="title"/>
          </p:nvPr>
        </p:nvSpPr>
        <p:spPr>
          <a:xfrm>
            <a:off x="9574305" y="670226"/>
            <a:ext cx="9184187" cy="1499616"/>
          </a:xfrm>
        </p:spPr>
        <p:txBody>
          <a:bodyPr>
            <a:normAutofit/>
          </a:bodyPr>
          <a:lstStyle/>
          <a:p>
            <a:r>
              <a:rPr lang="en-US" sz="4400" dirty="0">
                <a:solidFill>
                  <a:schemeClr val="tx1"/>
                </a:solidFill>
                <a:latin typeface="+mn-lt"/>
              </a:rPr>
              <a:t>3</a:t>
            </a:r>
            <a:r>
              <a:rPr lang="en-US" sz="4400" b="1" dirty="0">
                <a:solidFill>
                  <a:schemeClr val="tx1"/>
                </a:solidFill>
                <a:latin typeface="+mn-lt"/>
              </a:rPr>
              <a:t>. E</a:t>
            </a:r>
            <a:r>
              <a:rPr lang="en-US" sz="4400" b="1" dirty="0">
                <a:solidFill>
                  <a:schemeClr val="tx1"/>
                </a:solidFill>
                <a:effectLst/>
                <a:latin typeface="+mn-lt"/>
              </a:rPr>
              <a:t>state</a:t>
            </a:r>
            <a:endParaRPr lang="en-US" sz="4400" b="1" dirty="0">
              <a:solidFill>
                <a:schemeClr val="tx1"/>
              </a:solidFill>
              <a:latin typeface="+mn-lt"/>
            </a:endParaRPr>
          </a:p>
        </p:txBody>
      </p:sp>
      <p:sp>
        <p:nvSpPr>
          <p:cNvPr id="3" name="Content Placeholder 2">
            <a:extLst>
              <a:ext uri="{FF2B5EF4-FFF2-40B4-BE49-F238E27FC236}">
                <a16:creationId xmlns:a16="http://schemas.microsoft.com/office/drawing/2014/main" id="{3C86A56B-3E35-ACDB-D65A-93CEAFB339C7}"/>
              </a:ext>
            </a:extLst>
          </p:cNvPr>
          <p:cNvSpPr>
            <a:spLocks noGrp="1"/>
          </p:cNvSpPr>
          <p:nvPr>
            <p:ph idx="1"/>
          </p:nvPr>
        </p:nvSpPr>
        <p:spPr>
          <a:xfrm>
            <a:off x="9726706" y="1420034"/>
            <a:ext cx="2301766" cy="2537013"/>
          </a:xfrm>
        </p:spPr>
        <p:txBody>
          <a:bodyPr>
            <a:noAutofit/>
          </a:bodyPr>
          <a:lstStyle/>
          <a:p>
            <a:endParaRPr lang="en-US" sz="3600" dirty="0">
              <a:solidFill>
                <a:schemeClr val="bg1"/>
              </a:solidFill>
            </a:endParaRPr>
          </a:p>
          <a:p>
            <a:r>
              <a:rPr lang="en-US" b="1" dirty="0"/>
              <a:t>During the middle ages, Europe developed an estate stratification system. </a:t>
            </a:r>
          </a:p>
          <a:p>
            <a:r>
              <a:rPr lang="en-US" b="1" dirty="0"/>
              <a:t>1. Nobility	</a:t>
            </a:r>
          </a:p>
          <a:p>
            <a:r>
              <a:rPr lang="en-US" b="1" dirty="0"/>
              <a:t>2. clergy</a:t>
            </a:r>
          </a:p>
          <a:p>
            <a:r>
              <a:rPr lang="en-US" b="1" dirty="0"/>
              <a:t>3. commoners</a:t>
            </a:r>
          </a:p>
          <a:p>
            <a:endParaRPr lang="en-US" sz="1600" dirty="0">
              <a:effectLst/>
              <a:latin typeface="Times New Roman" panose="02020603050405020304" pitchFamily="18" charset="0"/>
            </a:endParaRPr>
          </a:p>
          <a:p>
            <a:endParaRPr lang="en-US" sz="1600" dirty="0">
              <a:latin typeface="Times New Roman" panose="02020603050405020304" pitchFamily="18" charset="0"/>
            </a:endParaRPr>
          </a:p>
          <a:p>
            <a:pPr marL="0" indent="0">
              <a:buNone/>
            </a:pPr>
            <a:endParaRPr lang="en-US" sz="1600" dirty="0"/>
          </a:p>
        </p:txBody>
      </p:sp>
    </p:spTree>
    <p:extLst>
      <p:ext uri="{BB962C8B-B14F-4D97-AF65-F5344CB8AC3E}">
        <p14:creationId xmlns:p14="http://schemas.microsoft.com/office/powerpoint/2010/main" val="508606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1 nobility</a:t>
            </a:r>
          </a:p>
        </p:txBody>
      </p:sp>
      <p:sp>
        <p:nvSpPr>
          <p:cNvPr id="3" name="Content Placeholder 2"/>
          <p:cNvSpPr>
            <a:spLocks noGrp="1"/>
          </p:cNvSpPr>
          <p:nvPr>
            <p:ph idx="1"/>
          </p:nvPr>
        </p:nvSpPr>
        <p:spPr>
          <a:xfrm>
            <a:off x="370490" y="1805152"/>
            <a:ext cx="4138448" cy="4840014"/>
          </a:xfrm>
        </p:spPr>
        <p:txBody>
          <a:bodyPr>
            <a:normAutofit/>
          </a:bodyPr>
          <a:lstStyle/>
          <a:p>
            <a:pPr>
              <a:buFont typeface="Wingdings" panose="05000000000000000000" pitchFamily="2" charset="2"/>
              <a:buChar char="Ø"/>
            </a:pPr>
            <a:r>
              <a:rPr lang="en-US" sz="2000" b="1" dirty="0"/>
              <a:t>The </a:t>
            </a:r>
            <a:r>
              <a:rPr lang="en-US" sz="2000" b="1" i="1" dirty="0"/>
              <a:t>first estate </a:t>
            </a:r>
            <a:r>
              <a:rPr lang="en-US" sz="2000" b="1" dirty="0"/>
              <a:t>was made up of the nobility, the wealthy families </a:t>
            </a:r>
            <a:r>
              <a:rPr lang="en-US" sz="2000" dirty="0"/>
              <a:t>who ruled the country. This group owned the land, which was the source of wealth at that time. The nobility did no farming themselves, or any “work,” for that matter.</a:t>
            </a:r>
          </a:p>
          <a:p>
            <a:pPr>
              <a:buFont typeface="Wingdings" panose="05000000000000000000" pitchFamily="2" charset="2"/>
              <a:buChar char="Ø"/>
            </a:pPr>
            <a:r>
              <a:rPr lang="en-US" sz="2000" dirty="0"/>
              <a:t> Work was considered beneath their dignity, something to be done by servants. The nobility’s responsibility was to administer their lands, to defend the king (and, in doing so, their own position). </a:t>
            </a:r>
          </a:p>
          <a:p>
            <a:pPr>
              <a:buFont typeface="Wingdings" panose="05000000000000000000" pitchFamily="2" charset="2"/>
              <a:buChar char="Ø"/>
            </a:pPr>
            <a:r>
              <a:rPr lang="en-US" sz="2000" dirty="0"/>
              <a:t>Additionally, aristocrats enjoyed exclusive access to many government, religious, and military positions.  </a:t>
            </a:r>
          </a:p>
        </p:txBody>
      </p:sp>
      <p:pic>
        <p:nvPicPr>
          <p:cNvPr id="6" name="Picture 5"/>
          <p:cNvPicPr>
            <a:picLocks noChangeAspect="1"/>
          </p:cNvPicPr>
          <p:nvPr/>
        </p:nvPicPr>
        <p:blipFill>
          <a:blip r:embed="rId2"/>
          <a:stretch>
            <a:fillRect/>
          </a:stretch>
        </p:blipFill>
        <p:spPr>
          <a:xfrm>
            <a:off x="4808483" y="0"/>
            <a:ext cx="7449207" cy="6755524"/>
          </a:xfrm>
          <a:prstGeom prst="rect">
            <a:avLst/>
          </a:prstGeom>
        </p:spPr>
      </p:pic>
    </p:spTree>
    <p:extLst>
      <p:ext uri="{BB962C8B-B14F-4D97-AF65-F5344CB8AC3E}">
        <p14:creationId xmlns:p14="http://schemas.microsoft.com/office/powerpoint/2010/main" val="1335006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75931" y="4278323"/>
            <a:ext cx="5316070" cy="2579677"/>
          </a:xfrm>
          <a:prstGeom prst="rect">
            <a:avLst/>
          </a:prstGeom>
        </p:spPr>
      </p:pic>
      <p:sp>
        <p:nvSpPr>
          <p:cNvPr id="2" name="Title 1">
            <a:extLst>
              <a:ext uri="{FF2B5EF4-FFF2-40B4-BE49-F238E27FC236}">
                <a16:creationId xmlns:a16="http://schemas.microsoft.com/office/drawing/2014/main" id="{EE4CE71A-63BD-478B-6D7E-756027708AC6}"/>
              </a:ext>
            </a:extLst>
          </p:cNvPr>
          <p:cNvSpPr>
            <a:spLocks noGrp="1"/>
          </p:cNvSpPr>
          <p:nvPr>
            <p:ph type="title"/>
          </p:nvPr>
        </p:nvSpPr>
        <p:spPr>
          <a:xfrm>
            <a:off x="1204998" y="585216"/>
            <a:ext cx="9720072" cy="1499616"/>
          </a:xfrm>
        </p:spPr>
        <p:txBody>
          <a:bodyPr/>
          <a:lstStyle/>
          <a:p>
            <a:r>
              <a:rPr lang="en-US" b="1" dirty="0"/>
              <a:t>2.clergy</a:t>
            </a:r>
          </a:p>
        </p:txBody>
      </p:sp>
      <p:sp>
        <p:nvSpPr>
          <p:cNvPr id="3" name="Content Placeholder 2">
            <a:extLst>
              <a:ext uri="{FF2B5EF4-FFF2-40B4-BE49-F238E27FC236}">
                <a16:creationId xmlns:a16="http://schemas.microsoft.com/office/drawing/2014/main" id="{585E5C5B-9B62-7EF1-5C60-37D7C6DEE333}"/>
              </a:ext>
            </a:extLst>
          </p:cNvPr>
          <p:cNvSpPr>
            <a:spLocks noGrp="1"/>
          </p:cNvSpPr>
          <p:nvPr>
            <p:ph idx="1"/>
          </p:nvPr>
        </p:nvSpPr>
        <p:spPr>
          <a:xfrm>
            <a:off x="791046" y="1854619"/>
            <a:ext cx="5690436" cy="4023360"/>
          </a:xfrm>
        </p:spPr>
        <p:txBody>
          <a:bodyPr>
            <a:normAutofit/>
          </a:bodyPr>
          <a:lstStyle/>
          <a:p>
            <a:r>
              <a:rPr lang="en-US" sz="2400" dirty="0">
                <a:effectLst/>
              </a:rPr>
              <a:t>The second estate consisted of the </a:t>
            </a:r>
            <a:r>
              <a:rPr lang="en-US" sz="2800" b="1" dirty="0">
                <a:effectLst/>
              </a:rPr>
              <a:t>clergy.</a:t>
            </a:r>
            <a:endParaRPr lang="en-US" sz="2400" b="1" dirty="0">
              <a:effectLst/>
            </a:endParaRPr>
          </a:p>
          <a:p>
            <a:r>
              <a:rPr lang="en-US" sz="2400" dirty="0">
                <a:effectLst/>
              </a:rPr>
              <a:t>The Roman Catholic Church was a political power at this time. </a:t>
            </a:r>
          </a:p>
          <a:p>
            <a:r>
              <a:rPr lang="en-US" sz="2400" dirty="0">
                <a:effectLst/>
              </a:rPr>
              <a:t>It also owned vast amounts of land and collected taxes from everyone who lived within the boundaries of a parish. </a:t>
            </a:r>
          </a:p>
          <a:p>
            <a:r>
              <a:rPr lang="en-US" sz="2400" dirty="0">
                <a:effectLst/>
              </a:rPr>
              <a:t>The church’s power was so great that in order to be crowned, kings had to obtain the pope’s permission.</a:t>
            </a:r>
          </a:p>
          <a:p>
            <a:endParaRPr lang="en-US" sz="2400" dirty="0"/>
          </a:p>
        </p:txBody>
      </p:sp>
      <p:pic>
        <p:nvPicPr>
          <p:cNvPr id="4" name="Picture 3"/>
          <p:cNvPicPr>
            <a:picLocks noChangeAspect="1"/>
          </p:cNvPicPr>
          <p:nvPr/>
        </p:nvPicPr>
        <p:blipFill>
          <a:blip r:embed="rId3"/>
          <a:stretch>
            <a:fillRect/>
          </a:stretch>
        </p:blipFill>
        <p:spPr>
          <a:xfrm>
            <a:off x="6895434" y="0"/>
            <a:ext cx="5316070" cy="4395216"/>
          </a:xfrm>
          <a:prstGeom prst="rect">
            <a:avLst/>
          </a:prstGeom>
        </p:spPr>
      </p:pic>
    </p:spTree>
    <p:extLst>
      <p:ext uri="{BB962C8B-B14F-4D97-AF65-F5344CB8AC3E}">
        <p14:creationId xmlns:p14="http://schemas.microsoft.com/office/powerpoint/2010/main" val="375704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commoners</a:t>
            </a:r>
            <a:br>
              <a:rPr lang="en-US" b="1" dirty="0"/>
            </a:br>
            <a:endParaRPr lang="en-US" b="1" dirty="0"/>
          </a:p>
        </p:txBody>
      </p:sp>
      <p:sp>
        <p:nvSpPr>
          <p:cNvPr id="3" name="Content Placeholder 2"/>
          <p:cNvSpPr>
            <a:spLocks noGrp="1"/>
          </p:cNvSpPr>
          <p:nvPr>
            <p:ph idx="1"/>
          </p:nvPr>
        </p:nvSpPr>
        <p:spPr>
          <a:xfrm>
            <a:off x="306952" y="1684602"/>
            <a:ext cx="5959377" cy="4023360"/>
          </a:xfrm>
        </p:spPr>
        <p:txBody>
          <a:bodyPr>
            <a:normAutofit/>
          </a:bodyPr>
          <a:lstStyle/>
          <a:p>
            <a:r>
              <a:rPr lang="en-US" sz="2400" dirty="0"/>
              <a:t>Third Estate was composed of all commoners and was highly non-homogeneous in nature. This estate included wealthy merchants, educated bourgeoisie, skilled artisans, and illiterate. </a:t>
            </a:r>
          </a:p>
          <a:p>
            <a:endParaRPr lang="en-US" sz="2400" dirty="0"/>
          </a:p>
          <a:p>
            <a:r>
              <a:rPr lang="en-US" sz="2400" dirty="0"/>
              <a:t>The rare person who made it out of the third estate was either a man who was knighted for extraordinary bravery in battle or </a:t>
            </a:r>
            <a:r>
              <a:rPr lang="en-US" sz="2400" dirty="0" err="1"/>
              <a:t>someone“called</a:t>
            </a:r>
            <a:r>
              <a:rPr lang="en-US" sz="2400" dirty="0"/>
              <a:t>” into a religious vocation.</a:t>
            </a:r>
          </a:p>
        </p:txBody>
      </p:sp>
      <p:pic>
        <p:nvPicPr>
          <p:cNvPr id="5" name="Picture 4"/>
          <p:cNvPicPr>
            <a:picLocks noChangeAspect="1"/>
          </p:cNvPicPr>
          <p:nvPr/>
        </p:nvPicPr>
        <p:blipFill>
          <a:blip r:embed="rId2"/>
          <a:stretch>
            <a:fillRect/>
          </a:stretch>
        </p:blipFill>
        <p:spPr>
          <a:xfrm>
            <a:off x="6819900" y="0"/>
            <a:ext cx="5372100" cy="2838450"/>
          </a:xfrm>
          <a:prstGeom prst="rect">
            <a:avLst/>
          </a:prstGeom>
        </p:spPr>
      </p:pic>
      <p:pic>
        <p:nvPicPr>
          <p:cNvPr id="6" name="Picture 5"/>
          <p:cNvPicPr>
            <a:picLocks noChangeAspect="1"/>
          </p:cNvPicPr>
          <p:nvPr/>
        </p:nvPicPr>
        <p:blipFill>
          <a:blip r:embed="rId3"/>
          <a:stretch>
            <a:fillRect/>
          </a:stretch>
        </p:blipFill>
        <p:spPr>
          <a:xfrm>
            <a:off x="6750423" y="2838451"/>
            <a:ext cx="5504329" cy="4019180"/>
          </a:xfrm>
          <a:prstGeom prst="rect">
            <a:avLst/>
          </a:prstGeom>
        </p:spPr>
      </p:pic>
    </p:spTree>
    <p:extLst>
      <p:ext uri="{BB962C8B-B14F-4D97-AF65-F5344CB8AC3E}">
        <p14:creationId xmlns:p14="http://schemas.microsoft.com/office/powerpoint/2010/main" val="4261660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16423" y="-98612"/>
            <a:ext cx="8236671" cy="6858000"/>
          </a:xfrm>
          <a:prstGeom prst="rect">
            <a:avLst/>
          </a:prstGeom>
        </p:spPr>
      </p:pic>
    </p:spTree>
    <p:extLst>
      <p:ext uri="{BB962C8B-B14F-4D97-AF65-F5344CB8AC3E}">
        <p14:creationId xmlns:p14="http://schemas.microsoft.com/office/powerpoint/2010/main" val="2193362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336" y="773475"/>
            <a:ext cx="9720072" cy="1499616"/>
          </a:xfrm>
        </p:spPr>
        <p:txBody>
          <a:bodyPr/>
          <a:lstStyle/>
          <a:p>
            <a:r>
              <a:rPr lang="en-US" sz="5400" b="1" dirty="0"/>
              <a:t>4.Class</a:t>
            </a:r>
            <a:endParaRPr lang="en-US" b="1" dirty="0"/>
          </a:p>
        </p:txBody>
      </p:sp>
      <p:sp>
        <p:nvSpPr>
          <p:cNvPr id="3" name="Content Placeholder 2"/>
          <p:cNvSpPr>
            <a:spLocks noGrp="1"/>
          </p:cNvSpPr>
          <p:nvPr>
            <p:ph idx="1"/>
          </p:nvPr>
        </p:nvSpPr>
        <p:spPr>
          <a:xfrm>
            <a:off x="551163" y="2151993"/>
            <a:ext cx="5873285" cy="4023360"/>
          </a:xfrm>
        </p:spPr>
        <p:txBody>
          <a:bodyPr>
            <a:normAutofit/>
          </a:bodyPr>
          <a:lstStyle/>
          <a:p>
            <a:pPr>
              <a:buFont typeface="Wingdings" panose="05000000000000000000" pitchFamily="2" charset="2"/>
              <a:buChar char="v"/>
            </a:pPr>
            <a:r>
              <a:rPr lang="en-US" sz="2400"/>
              <a:t>A </a:t>
            </a:r>
            <a:r>
              <a:rPr lang="en-US" sz="2400" b="1" dirty="0"/>
              <a:t>class system</a:t>
            </a:r>
            <a:r>
              <a:rPr lang="en-US" sz="2400" dirty="0"/>
              <a:t>, in contrast, is much more open, because it is based primarily on money or material possessions, which can be acquired.</a:t>
            </a:r>
          </a:p>
          <a:p>
            <a:pPr>
              <a:buFont typeface="Wingdings" panose="05000000000000000000" pitchFamily="2" charset="2"/>
              <a:buChar char="v"/>
            </a:pPr>
            <a:r>
              <a:rPr lang="en-US" sz="2400" b="1" u="sng" dirty="0"/>
              <a:t>It’s a  form of social stratification based primarily on income, education, and prestige of occupation</a:t>
            </a:r>
          </a:p>
          <a:p>
            <a:pPr>
              <a:buFont typeface="Wingdings" panose="05000000000000000000" pitchFamily="2" charset="2"/>
              <a:buChar char="v"/>
            </a:pPr>
            <a:endParaRPr lang="en-US" sz="2400" dirty="0"/>
          </a:p>
          <a:p>
            <a:pPr>
              <a:buFont typeface="Wingdings" panose="05000000000000000000" pitchFamily="2" charset="2"/>
              <a:buChar char="v"/>
            </a:pPr>
            <a:r>
              <a:rPr lang="en-US" sz="2400" dirty="0"/>
              <a:t>Class system allows </a:t>
            </a:r>
            <a:r>
              <a:rPr lang="en-US" sz="2400" b="1" dirty="0"/>
              <a:t>social mobility</a:t>
            </a:r>
            <a:r>
              <a:rPr lang="en-US" sz="2400" dirty="0"/>
              <a:t>, movement up or down the class ladder.</a:t>
            </a:r>
          </a:p>
        </p:txBody>
      </p:sp>
      <p:pic>
        <p:nvPicPr>
          <p:cNvPr id="5" name="Picture 4"/>
          <p:cNvPicPr>
            <a:picLocks noChangeAspect="1"/>
          </p:cNvPicPr>
          <p:nvPr/>
        </p:nvPicPr>
        <p:blipFill>
          <a:blip r:embed="rId2"/>
          <a:stretch>
            <a:fillRect/>
          </a:stretch>
        </p:blipFill>
        <p:spPr>
          <a:xfrm>
            <a:off x="6524130" y="1883033"/>
            <a:ext cx="5503810" cy="4292320"/>
          </a:xfrm>
          <a:prstGeom prst="rect">
            <a:avLst/>
          </a:prstGeom>
        </p:spPr>
      </p:pic>
    </p:spTree>
    <p:extLst>
      <p:ext uri="{BB962C8B-B14F-4D97-AF65-F5344CB8AC3E}">
        <p14:creationId xmlns:p14="http://schemas.microsoft.com/office/powerpoint/2010/main" val="1530496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1636188" cy="6858000"/>
          </a:xfrm>
          <a:prstGeom prst="rect">
            <a:avLst/>
          </a:prstGeom>
        </p:spPr>
      </p:pic>
      <p:pic>
        <p:nvPicPr>
          <p:cNvPr id="4" name="Picture 3"/>
          <p:cNvPicPr>
            <a:picLocks noChangeAspect="1"/>
          </p:cNvPicPr>
          <p:nvPr/>
        </p:nvPicPr>
        <p:blipFill rotWithShape="1">
          <a:blip r:embed="rId4"/>
          <a:srcRect l="1" t="18967" r="-865" b="11435"/>
          <a:stretch/>
        </p:blipFill>
        <p:spPr>
          <a:xfrm>
            <a:off x="1250703" y="741297"/>
            <a:ext cx="5418111" cy="5509731"/>
          </a:xfrm>
          <a:prstGeom prst="rect">
            <a:avLst/>
          </a:prstGeom>
        </p:spPr>
      </p:pic>
      <p:sp>
        <p:nvSpPr>
          <p:cNvPr id="5" name="Rectangle 4"/>
          <p:cNvSpPr/>
          <p:nvPr/>
        </p:nvSpPr>
        <p:spPr>
          <a:xfrm>
            <a:off x="3023519" y="3050509"/>
            <a:ext cx="2223686" cy="1200329"/>
          </a:xfrm>
          <a:prstGeom prst="rect">
            <a:avLst/>
          </a:prstGeom>
        </p:spPr>
        <p:txBody>
          <a:bodyPr wrap="none">
            <a:spAutoFit/>
          </a:bodyPr>
          <a:lstStyle/>
          <a:p>
            <a:r>
              <a:rPr lang="en-US" sz="7200" dirty="0"/>
              <a:t>social</a:t>
            </a:r>
          </a:p>
        </p:txBody>
      </p:sp>
    </p:spTree>
    <p:extLst>
      <p:ext uri="{BB962C8B-B14F-4D97-AF65-F5344CB8AC3E}">
        <p14:creationId xmlns:p14="http://schemas.microsoft.com/office/powerpoint/2010/main" val="3026936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SOCIAL MOBILITY</a:t>
            </a:r>
          </a:p>
        </p:txBody>
      </p:sp>
      <p:sp>
        <p:nvSpPr>
          <p:cNvPr id="3" name="Content Placeholder 2"/>
          <p:cNvSpPr>
            <a:spLocks noGrp="1"/>
          </p:cNvSpPr>
          <p:nvPr>
            <p:ph idx="1"/>
          </p:nvPr>
        </p:nvSpPr>
        <p:spPr>
          <a:xfrm>
            <a:off x="1024129" y="2286000"/>
            <a:ext cx="5211134" cy="4023360"/>
          </a:xfrm>
        </p:spPr>
        <p:txBody>
          <a:bodyPr>
            <a:normAutofit/>
          </a:bodyPr>
          <a:lstStyle/>
          <a:p>
            <a:pPr>
              <a:buFont typeface="Wingdings" panose="05000000000000000000" pitchFamily="2" charset="2"/>
              <a:buChar char="v"/>
            </a:pPr>
            <a:r>
              <a:rPr lang="en-US" sz="2400" b="1" dirty="0"/>
              <a:t>Social mobility </a:t>
            </a:r>
            <a:r>
              <a:rPr lang="en-US" sz="2400" dirty="0"/>
              <a:t>movement up or down the social class ladder. </a:t>
            </a:r>
          </a:p>
          <a:p>
            <a:pPr>
              <a:buFont typeface="Wingdings" panose="05000000000000000000" pitchFamily="2" charset="2"/>
              <a:buChar char="v"/>
            </a:pPr>
            <a:r>
              <a:rPr lang="en-US" sz="2400" dirty="0"/>
              <a:t>It refers to how a person’s social standing changes with time. </a:t>
            </a:r>
          </a:p>
          <a:p>
            <a:pPr>
              <a:buFont typeface="Wingdings" panose="05000000000000000000" pitchFamily="2" charset="2"/>
              <a:buChar char="v"/>
            </a:pPr>
            <a:endParaRPr lang="en-US" sz="2400" dirty="0"/>
          </a:p>
          <a:p>
            <a:endParaRPr lang="en-US" sz="2400" dirty="0"/>
          </a:p>
        </p:txBody>
      </p:sp>
      <p:pic>
        <p:nvPicPr>
          <p:cNvPr id="5" name="Picture 4"/>
          <p:cNvPicPr>
            <a:picLocks noChangeAspect="1"/>
          </p:cNvPicPr>
          <p:nvPr/>
        </p:nvPicPr>
        <p:blipFill>
          <a:blip r:embed="rId3"/>
          <a:stretch>
            <a:fillRect/>
          </a:stretch>
        </p:blipFill>
        <p:spPr>
          <a:xfrm>
            <a:off x="6302188" y="0"/>
            <a:ext cx="5889811" cy="6858000"/>
          </a:xfrm>
          <a:prstGeom prst="rect">
            <a:avLst/>
          </a:prstGeom>
        </p:spPr>
      </p:pic>
    </p:spTree>
    <p:extLst>
      <p:ext uri="{BB962C8B-B14F-4D97-AF65-F5344CB8AC3E}">
        <p14:creationId xmlns:p14="http://schemas.microsoft.com/office/powerpoint/2010/main" val="1862704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SOCIAL MOBILITY</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2400" b="1" dirty="0"/>
              <a:t>Intergenerational mobility: </a:t>
            </a:r>
            <a:r>
              <a:rPr lang="en-US" sz="2400" dirty="0"/>
              <a:t>the change that family members make in social class from one generation to the next</a:t>
            </a:r>
          </a:p>
          <a:p>
            <a:pPr>
              <a:buFont typeface="Wingdings" panose="05000000000000000000" pitchFamily="2" charset="2"/>
              <a:buChar char="q"/>
            </a:pPr>
            <a:r>
              <a:rPr lang="en-US" sz="2400" b="1" dirty="0"/>
              <a:t>Upward social mobility: </a:t>
            </a:r>
            <a:r>
              <a:rPr lang="en-US" sz="2400" dirty="0"/>
              <a:t>movement up the social class ladder</a:t>
            </a:r>
          </a:p>
          <a:p>
            <a:pPr>
              <a:buFont typeface="Wingdings" panose="05000000000000000000" pitchFamily="2" charset="2"/>
              <a:buChar char="q"/>
            </a:pPr>
            <a:r>
              <a:rPr lang="en-US" sz="2400" b="1" dirty="0"/>
              <a:t>Downward social mobility: </a:t>
            </a:r>
            <a:r>
              <a:rPr lang="en-US" sz="2400" dirty="0"/>
              <a:t>movement down the social class ladder</a:t>
            </a:r>
          </a:p>
          <a:p>
            <a:pPr>
              <a:buFont typeface="Wingdings" panose="05000000000000000000" pitchFamily="2" charset="2"/>
              <a:buChar char="q"/>
            </a:pPr>
            <a:r>
              <a:rPr lang="en-US" sz="2400" b="1" dirty="0"/>
              <a:t>Structural mobility :</a:t>
            </a:r>
            <a:r>
              <a:rPr lang="en-US" sz="2400" dirty="0"/>
              <a:t>movement up or down the social class ladder that is due more to</a:t>
            </a:r>
          </a:p>
          <a:p>
            <a:pPr>
              <a:buFont typeface="Wingdings" panose="05000000000000000000" pitchFamily="2" charset="2"/>
              <a:buChar char="q"/>
            </a:pPr>
            <a:r>
              <a:rPr lang="en-US" sz="2400" dirty="0"/>
              <a:t>changes in the </a:t>
            </a:r>
            <a:r>
              <a:rPr lang="en-US" sz="2400" i="1" dirty="0"/>
              <a:t>structure </a:t>
            </a:r>
            <a:r>
              <a:rPr lang="en-US" sz="2400" dirty="0"/>
              <a:t>of society than to the actions of individuals</a:t>
            </a:r>
          </a:p>
        </p:txBody>
      </p:sp>
    </p:spTree>
    <p:extLst>
      <p:ext uri="{BB962C8B-B14F-4D97-AF65-F5344CB8AC3E}">
        <p14:creationId xmlns:p14="http://schemas.microsoft.com/office/powerpoint/2010/main" val="255950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THEORATICAL PERSEPCTIVES on social stratification</a:t>
            </a:r>
          </a:p>
        </p:txBody>
      </p:sp>
      <p:sp>
        <p:nvSpPr>
          <p:cNvPr id="3" name="Content Placeholder 2"/>
          <p:cNvSpPr>
            <a:spLocks noGrp="1"/>
          </p:cNvSpPr>
          <p:nvPr>
            <p:ph idx="1"/>
          </p:nvPr>
        </p:nvSpPr>
        <p:spPr>
          <a:xfrm>
            <a:off x="1024129" y="2285999"/>
            <a:ext cx="3072742" cy="4285129"/>
          </a:xfrm>
        </p:spPr>
        <p:txBody>
          <a:bodyPr>
            <a:normAutofit/>
          </a:bodyPr>
          <a:lstStyle/>
          <a:p>
            <a:r>
              <a:rPr lang="en-US" b="1" dirty="0"/>
              <a:t>Karl Marx </a:t>
            </a:r>
            <a:r>
              <a:rPr lang="en-US" dirty="0"/>
              <a:t>argued that a single factor determines social class: </a:t>
            </a:r>
            <a:r>
              <a:rPr lang="en-US" i="1" dirty="0"/>
              <a:t>If you own the means of production</a:t>
            </a:r>
            <a:r>
              <a:rPr lang="en-US" dirty="0"/>
              <a:t>, you belong to the </a:t>
            </a:r>
            <a:r>
              <a:rPr lang="en-US" b="1" dirty="0"/>
              <a:t>bourgeoisie</a:t>
            </a:r>
            <a:r>
              <a:rPr lang="en-US" dirty="0"/>
              <a:t>; if you do not, you are one of the </a:t>
            </a:r>
            <a:r>
              <a:rPr lang="en-US" b="1" dirty="0"/>
              <a:t>proletariat</a:t>
            </a:r>
            <a:r>
              <a:rPr lang="en-US" dirty="0"/>
              <a:t>.</a:t>
            </a:r>
          </a:p>
        </p:txBody>
      </p:sp>
      <p:pic>
        <p:nvPicPr>
          <p:cNvPr id="4" name="Picture 3"/>
          <p:cNvPicPr>
            <a:picLocks noChangeAspect="1"/>
          </p:cNvPicPr>
          <p:nvPr/>
        </p:nvPicPr>
        <p:blipFill rotWithShape="1">
          <a:blip r:embed="rId3"/>
          <a:srcRect l="41029" t="42745" r="11544" b="9804"/>
          <a:stretch/>
        </p:blipFill>
        <p:spPr>
          <a:xfrm>
            <a:off x="6499412" y="3684493"/>
            <a:ext cx="5782235" cy="3254189"/>
          </a:xfrm>
          <a:prstGeom prst="rect">
            <a:avLst/>
          </a:prstGeom>
        </p:spPr>
      </p:pic>
      <p:pic>
        <p:nvPicPr>
          <p:cNvPr id="5" name="Picture 4"/>
          <p:cNvPicPr>
            <a:picLocks noChangeAspect="1"/>
          </p:cNvPicPr>
          <p:nvPr/>
        </p:nvPicPr>
        <p:blipFill rotWithShape="1">
          <a:blip r:embed="rId3"/>
          <a:srcRect l="21912" t="42876" r="58603" b="9150"/>
          <a:stretch/>
        </p:blipFill>
        <p:spPr>
          <a:xfrm>
            <a:off x="4204448" y="3684493"/>
            <a:ext cx="2294964" cy="3178309"/>
          </a:xfrm>
          <a:prstGeom prst="rect">
            <a:avLst/>
          </a:prstGeom>
        </p:spPr>
      </p:pic>
    </p:spTree>
    <p:extLst>
      <p:ext uri="{BB962C8B-B14F-4D97-AF65-F5344CB8AC3E}">
        <p14:creationId xmlns:p14="http://schemas.microsoft.com/office/powerpoint/2010/main" val="417841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1077350"/>
            <a:ext cx="9720072" cy="1499616"/>
          </a:xfrm>
        </p:spPr>
        <p:txBody>
          <a:bodyPr/>
          <a:lstStyle/>
          <a:p>
            <a:r>
              <a:rPr lang="en-US" b="1" dirty="0"/>
              <a:t>Social inequality	</a:t>
            </a:r>
          </a:p>
        </p:txBody>
      </p:sp>
      <p:sp>
        <p:nvSpPr>
          <p:cNvPr id="3" name="Content Placeholder 2"/>
          <p:cNvSpPr>
            <a:spLocks noGrp="1"/>
          </p:cNvSpPr>
          <p:nvPr>
            <p:ph idx="1"/>
          </p:nvPr>
        </p:nvSpPr>
        <p:spPr>
          <a:xfrm>
            <a:off x="1024128" y="2286000"/>
            <a:ext cx="5573741" cy="4023360"/>
          </a:xfrm>
        </p:spPr>
        <p:txBody>
          <a:bodyPr>
            <a:normAutofit/>
          </a:bodyPr>
          <a:lstStyle/>
          <a:p>
            <a:r>
              <a:rPr lang="en-US" sz="2800" dirty="0"/>
              <a:t>1.Different access to resources , wealth overall.</a:t>
            </a:r>
          </a:p>
          <a:p>
            <a:r>
              <a:rPr lang="en-US" sz="2800" dirty="0"/>
              <a:t>2. Different access to education, income, judicial treatment.</a:t>
            </a:r>
          </a:p>
        </p:txBody>
      </p:sp>
      <p:pic>
        <p:nvPicPr>
          <p:cNvPr id="5" name="Picture 4"/>
          <p:cNvPicPr>
            <a:picLocks noChangeAspect="1"/>
          </p:cNvPicPr>
          <p:nvPr/>
        </p:nvPicPr>
        <p:blipFill>
          <a:blip r:embed="rId3"/>
          <a:stretch>
            <a:fillRect/>
          </a:stretch>
        </p:blipFill>
        <p:spPr>
          <a:xfrm>
            <a:off x="6134776" y="1411014"/>
            <a:ext cx="5125135" cy="3838904"/>
          </a:xfrm>
          <a:prstGeom prst="rect">
            <a:avLst/>
          </a:prstGeom>
        </p:spPr>
      </p:pic>
    </p:spTree>
    <p:extLst>
      <p:ext uri="{BB962C8B-B14F-4D97-AF65-F5344CB8AC3E}">
        <p14:creationId xmlns:p14="http://schemas.microsoft.com/office/powerpoint/2010/main" val="2865438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False class consciousness</a:t>
            </a:r>
            <a:endParaRPr lang="en-US" dirty="0"/>
          </a:p>
        </p:txBody>
      </p:sp>
      <p:sp>
        <p:nvSpPr>
          <p:cNvPr id="3" name="Content Placeholder 2"/>
          <p:cNvSpPr>
            <a:spLocks noGrp="1"/>
          </p:cNvSpPr>
          <p:nvPr>
            <p:ph idx="1"/>
          </p:nvPr>
        </p:nvSpPr>
        <p:spPr>
          <a:xfrm>
            <a:off x="1024128" y="2743200"/>
            <a:ext cx="7568079" cy="4023360"/>
          </a:xfrm>
        </p:spPr>
        <p:txBody>
          <a:bodyPr>
            <a:normAutofit/>
          </a:bodyPr>
          <a:lstStyle/>
          <a:p>
            <a:r>
              <a:rPr lang="en-US" sz="2400" dirty="0"/>
              <a:t>Workers mistakenly thinking of themselves as capitalists. For example, workers with a few dollars in the bank may forget that they are workers and instead see themselves as investors, or as capitalists who are about to launch a successful business.</a:t>
            </a:r>
          </a:p>
        </p:txBody>
      </p:sp>
      <p:pic>
        <p:nvPicPr>
          <p:cNvPr id="4" name="Picture 3"/>
          <p:cNvPicPr>
            <a:picLocks noChangeAspect="1"/>
          </p:cNvPicPr>
          <p:nvPr/>
        </p:nvPicPr>
        <p:blipFill rotWithShape="1">
          <a:blip r:embed="rId3"/>
          <a:srcRect l="61264" t="22184" b="5632"/>
          <a:stretch/>
        </p:blipFill>
        <p:spPr>
          <a:xfrm>
            <a:off x="9044152" y="1552905"/>
            <a:ext cx="2714296" cy="4359165"/>
          </a:xfrm>
          <a:prstGeom prst="rect">
            <a:avLst/>
          </a:prstGeom>
        </p:spPr>
      </p:pic>
    </p:spTree>
    <p:extLst>
      <p:ext uri="{BB962C8B-B14F-4D97-AF65-F5344CB8AC3E}">
        <p14:creationId xmlns:p14="http://schemas.microsoft.com/office/powerpoint/2010/main" val="1944348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Max Weber: Property, Power, and Prestige</a:t>
            </a:r>
          </a:p>
        </p:txBody>
      </p:sp>
      <p:sp>
        <p:nvSpPr>
          <p:cNvPr id="3" name="Content Placeholder 2"/>
          <p:cNvSpPr>
            <a:spLocks noGrp="1"/>
          </p:cNvSpPr>
          <p:nvPr>
            <p:ph idx="1"/>
          </p:nvPr>
        </p:nvSpPr>
        <p:spPr>
          <a:xfrm>
            <a:off x="1024128" y="2286000"/>
            <a:ext cx="6384205" cy="4023360"/>
          </a:xfrm>
        </p:spPr>
        <p:txBody>
          <a:bodyPr>
            <a:normAutofit fontScale="92500" lnSpcReduction="20000"/>
          </a:bodyPr>
          <a:lstStyle/>
          <a:p>
            <a:r>
              <a:rPr lang="en-US" dirty="0"/>
              <a:t>Weber argued that property is only part of the picture. </a:t>
            </a:r>
            <a:r>
              <a:rPr lang="en-US" i="1" dirty="0"/>
              <a:t>Social class</a:t>
            </a:r>
            <a:r>
              <a:rPr lang="en-US" dirty="0"/>
              <a:t>, he said, has three components: property, power, and prestige. </a:t>
            </a:r>
          </a:p>
          <a:p>
            <a:r>
              <a:rPr lang="en-US" dirty="0"/>
              <a:t>1. </a:t>
            </a:r>
            <a:r>
              <a:rPr lang="en-US" i="1" dirty="0"/>
              <a:t>Property </a:t>
            </a:r>
            <a:r>
              <a:rPr lang="en-US" dirty="0"/>
              <a:t>(or wealth), said Weber, is certainly significant in determining a person’s</a:t>
            </a:r>
          </a:p>
          <a:p>
            <a:r>
              <a:rPr lang="en-US" dirty="0"/>
              <a:t>standing in society.</a:t>
            </a:r>
          </a:p>
          <a:p>
            <a:r>
              <a:rPr lang="en-US" dirty="0"/>
              <a:t>2.</a:t>
            </a:r>
            <a:r>
              <a:rPr lang="en-US" i="1" dirty="0"/>
              <a:t> Power</a:t>
            </a:r>
            <a:r>
              <a:rPr lang="en-US" dirty="0"/>
              <a:t>, the second element of social class, is the ability to control others, even over</a:t>
            </a:r>
          </a:p>
          <a:p>
            <a:r>
              <a:rPr lang="en-US" dirty="0"/>
              <a:t>their objections.</a:t>
            </a:r>
          </a:p>
          <a:p>
            <a:r>
              <a:rPr lang="en-US" dirty="0"/>
              <a:t>3.</a:t>
            </a:r>
            <a:r>
              <a:rPr lang="en-US" i="1" dirty="0"/>
              <a:t> Prestige</a:t>
            </a:r>
            <a:r>
              <a:rPr lang="en-US" dirty="0"/>
              <a:t>, the third element in Weber’s analysis, is often derived from property and</a:t>
            </a:r>
          </a:p>
          <a:p>
            <a:r>
              <a:rPr lang="en-US" dirty="0"/>
              <a:t>power, since people tend to admire the wealthy and powerful</a:t>
            </a:r>
          </a:p>
        </p:txBody>
      </p:sp>
      <p:pic>
        <p:nvPicPr>
          <p:cNvPr id="5" name="Picture 4"/>
          <p:cNvPicPr>
            <a:picLocks noChangeAspect="1"/>
          </p:cNvPicPr>
          <p:nvPr/>
        </p:nvPicPr>
        <p:blipFill>
          <a:blip r:embed="rId2"/>
          <a:stretch>
            <a:fillRect/>
          </a:stretch>
        </p:blipFill>
        <p:spPr>
          <a:xfrm>
            <a:off x="7576609" y="2144099"/>
            <a:ext cx="3829050" cy="3857625"/>
          </a:xfrm>
          <a:prstGeom prst="rect">
            <a:avLst/>
          </a:prstGeom>
        </p:spPr>
      </p:pic>
    </p:spTree>
    <p:extLst>
      <p:ext uri="{BB962C8B-B14F-4D97-AF65-F5344CB8AC3E}">
        <p14:creationId xmlns:p14="http://schemas.microsoft.com/office/powerpoint/2010/main" val="1120968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inequality is universal?</a:t>
            </a:r>
          </a:p>
        </p:txBody>
      </p:sp>
      <p:sp>
        <p:nvSpPr>
          <p:cNvPr id="3" name="Content Placeholder 2"/>
          <p:cNvSpPr>
            <a:spLocks noGrp="1"/>
          </p:cNvSpPr>
          <p:nvPr>
            <p:ph idx="1"/>
          </p:nvPr>
        </p:nvSpPr>
        <p:spPr>
          <a:xfrm>
            <a:off x="837862" y="1820334"/>
            <a:ext cx="5325871" cy="4023360"/>
          </a:xfrm>
        </p:spPr>
        <p:txBody>
          <a:bodyPr>
            <a:normAutofit fontScale="92500"/>
          </a:bodyPr>
          <a:lstStyle/>
          <a:p>
            <a:r>
              <a:rPr lang="en-US" b="1" dirty="0"/>
              <a:t>Wilbert Moore (1945, 1953), wrestled with this question. They concluded that stratification of society is inevitable because:</a:t>
            </a:r>
          </a:p>
          <a:p>
            <a:r>
              <a:rPr lang="en-US" dirty="0"/>
              <a:t>1. For society to function, its positions must be filled.</a:t>
            </a:r>
          </a:p>
          <a:p>
            <a:r>
              <a:rPr lang="en-US" dirty="0"/>
              <a:t>2. Some positions are more important than others.</a:t>
            </a:r>
          </a:p>
          <a:p>
            <a:r>
              <a:rPr lang="en-US" dirty="0"/>
              <a:t>3. The more important positions must be filled by the more qualified people.</a:t>
            </a:r>
          </a:p>
          <a:p>
            <a:r>
              <a:rPr lang="en-US" dirty="0"/>
              <a:t>4. To motivate the more qualified people to fill these positions, they must offer greater</a:t>
            </a:r>
          </a:p>
          <a:p>
            <a:r>
              <a:rPr lang="en-US" dirty="0"/>
              <a:t>rewards.</a:t>
            </a:r>
          </a:p>
        </p:txBody>
      </p:sp>
      <p:pic>
        <p:nvPicPr>
          <p:cNvPr id="4" name="Picture 3"/>
          <p:cNvPicPr>
            <a:picLocks noChangeAspect="1"/>
          </p:cNvPicPr>
          <p:nvPr/>
        </p:nvPicPr>
        <p:blipFill>
          <a:blip r:embed="rId2"/>
          <a:stretch>
            <a:fillRect/>
          </a:stretch>
        </p:blipFill>
        <p:spPr>
          <a:xfrm>
            <a:off x="7485591" y="2622963"/>
            <a:ext cx="3812351" cy="3108428"/>
          </a:xfrm>
          <a:prstGeom prst="rect">
            <a:avLst/>
          </a:prstGeom>
        </p:spPr>
      </p:pic>
      <p:pic>
        <p:nvPicPr>
          <p:cNvPr id="5" name="Picture 4"/>
          <p:cNvPicPr>
            <a:picLocks noChangeAspect="1"/>
          </p:cNvPicPr>
          <p:nvPr/>
        </p:nvPicPr>
        <p:blipFill>
          <a:blip r:embed="rId3"/>
          <a:stretch>
            <a:fillRect/>
          </a:stretch>
        </p:blipFill>
        <p:spPr>
          <a:xfrm>
            <a:off x="7485591" y="47084"/>
            <a:ext cx="1936751" cy="2575879"/>
          </a:xfrm>
          <a:prstGeom prst="rect">
            <a:avLst/>
          </a:prstGeom>
        </p:spPr>
      </p:pic>
    </p:spTree>
    <p:extLst>
      <p:ext uri="{BB962C8B-B14F-4D97-AF65-F5344CB8AC3E}">
        <p14:creationId xmlns:p14="http://schemas.microsoft.com/office/powerpoint/2010/main" val="72895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Conflict Perspective:</a:t>
            </a:r>
          </a:p>
        </p:txBody>
      </p:sp>
      <p:sp>
        <p:nvSpPr>
          <p:cNvPr id="3" name="Content Placeholder 2"/>
          <p:cNvSpPr>
            <a:spLocks noGrp="1"/>
          </p:cNvSpPr>
          <p:nvPr>
            <p:ph idx="1"/>
          </p:nvPr>
        </p:nvSpPr>
        <p:spPr>
          <a:xfrm>
            <a:off x="728134" y="1744133"/>
            <a:ext cx="8043334" cy="4565227"/>
          </a:xfrm>
        </p:spPr>
        <p:txBody>
          <a:bodyPr>
            <a:normAutofit/>
          </a:bodyPr>
          <a:lstStyle/>
          <a:p>
            <a:r>
              <a:rPr lang="en-US" b="1" u="sng" dirty="0"/>
              <a:t>Class Conflict and Scarce Resources:</a:t>
            </a:r>
          </a:p>
          <a:p>
            <a:r>
              <a:rPr lang="en-US" b="1" dirty="0" err="1"/>
              <a:t>Mosca’s</a:t>
            </a:r>
            <a:r>
              <a:rPr lang="en-US" b="1" dirty="0"/>
              <a:t> Argument </a:t>
            </a:r>
            <a:r>
              <a:rPr lang="en-US" dirty="0"/>
              <a:t>Italian sociologist Gaetano </a:t>
            </a:r>
            <a:r>
              <a:rPr lang="en-US" dirty="0" err="1"/>
              <a:t>Mosca</a:t>
            </a:r>
            <a:r>
              <a:rPr lang="en-US" dirty="0"/>
              <a:t> argued that every society will be stratified by power. This is inevitable, he said in an 1896 book titled </a:t>
            </a:r>
            <a:r>
              <a:rPr lang="en-US" b="1" i="1" dirty="0"/>
              <a:t>The Ruling Class</a:t>
            </a:r>
            <a:r>
              <a:rPr lang="en-US" dirty="0"/>
              <a:t>, because:</a:t>
            </a:r>
          </a:p>
          <a:p>
            <a:r>
              <a:rPr lang="en-US" dirty="0"/>
              <a:t>1. No society can exist unless it is organized. This requires leadership to coordinate</a:t>
            </a:r>
          </a:p>
          <a:p>
            <a:r>
              <a:rPr lang="en-US" dirty="0"/>
              <a:t>people’s actions.</a:t>
            </a:r>
          </a:p>
          <a:p>
            <a:r>
              <a:rPr lang="en-US" dirty="0"/>
              <a:t>2. Leadership requires inequalities of power. By definition, some people lead, while others follow.</a:t>
            </a:r>
          </a:p>
          <a:p>
            <a:r>
              <a:rPr lang="en-US" dirty="0"/>
              <a:t>3. Because human nature is self-centered, people in power will use their positions to </a:t>
            </a:r>
            <a:r>
              <a:rPr lang="en-US" dirty="0" err="1"/>
              <a:t>bseize</a:t>
            </a:r>
            <a:r>
              <a:rPr lang="en-US" dirty="0"/>
              <a:t> greater rewards for themselves</a:t>
            </a:r>
          </a:p>
        </p:txBody>
      </p:sp>
      <p:pic>
        <p:nvPicPr>
          <p:cNvPr id="4" name="Picture 3"/>
          <p:cNvPicPr>
            <a:picLocks noChangeAspect="1"/>
          </p:cNvPicPr>
          <p:nvPr/>
        </p:nvPicPr>
        <p:blipFill>
          <a:blip r:embed="rId2"/>
          <a:stretch>
            <a:fillRect/>
          </a:stretch>
        </p:blipFill>
        <p:spPr>
          <a:xfrm>
            <a:off x="9008534" y="3188758"/>
            <a:ext cx="1828800" cy="2495550"/>
          </a:xfrm>
          <a:prstGeom prst="rect">
            <a:avLst/>
          </a:prstGeom>
        </p:spPr>
      </p:pic>
    </p:spTree>
    <p:extLst>
      <p:ext uri="{BB962C8B-B14F-4D97-AF65-F5344CB8AC3E}">
        <p14:creationId xmlns:p14="http://schemas.microsoft.com/office/powerpoint/2010/main" val="3914204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Applications of Conflict Theory</a:t>
            </a:r>
            <a:br>
              <a:rPr lang="en-US" dirty="0"/>
            </a:br>
            <a:endParaRPr lang="en-US" dirty="0"/>
          </a:p>
        </p:txBody>
      </p:sp>
      <p:sp>
        <p:nvSpPr>
          <p:cNvPr id="3" name="Content Placeholder 2"/>
          <p:cNvSpPr>
            <a:spLocks noGrp="1"/>
          </p:cNvSpPr>
          <p:nvPr>
            <p:ph idx="1"/>
          </p:nvPr>
        </p:nvSpPr>
        <p:spPr>
          <a:xfrm>
            <a:off x="947929" y="1879600"/>
            <a:ext cx="7484872" cy="4023360"/>
          </a:xfrm>
        </p:spPr>
        <p:txBody>
          <a:bodyPr>
            <a:normAutofit fontScale="92500" lnSpcReduction="10000"/>
          </a:bodyPr>
          <a:lstStyle/>
          <a:p>
            <a:r>
              <a:rPr lang="en-US" dirty="0"/>
              <a:t>They examine how groups </a:t>
            </a:r>
            <a:r>
              <a:rPr lang="en-US" i="1" dirty="0"/>
              <a:t>within the same class </a:t>
            </a:r>
            <a:r>
              <a:rPr lang="en-US" dirty="0"/>
              <a:t>compete with one another for a larger slice of the pie (Collins 1999; King et al.2010).</a:t>
            </a:r>
          </a:p>
          <a:p>
            <a:endParaRPr lang="en-US" dirty="0"/>
          </a:p>
          <a:p>
            <a:r>
              <a:rPr lang="en-US" dirty="0"/>
              <a:t> Even within the same industry, for example, union will fight against union for higher salaries, shorter hours, and more power. Another focus of conflict theorists is conflict between racial–ethnic groups as they compete for education, housing, and </a:t>
            </a:r>
            <a:r>
              <a:rPr lang="en-US" dirty="0" err="1"/>
              <a:t>evenprestige</a:t>
            </a:r>
            <a:r>
              <a:rPr lang="en-US" dirty="0"/>
              <a:t>—whatever rewards society has to offer. </a:t>
            </a:r>
          </a:p>
          <a:p>
            <a:endParaRPr lang="en-US" dirty="0"/>
          </a:p>
          <a:p>
            <a:r>
              <a:rPr lang="en-US" dirty="0"/>
              <a:t>They also study the relations between women and men, which conflict theorists say are best understood as a conflict over power—over who controls society’s resource</a:t>
            </a:r>
          </a:p>
        </p:txBody>
      </p:sp>
      <p:pic>
        <p:nvPicPr>
          <p:cNvPr id="6" name="Picture 5"/>
          <p:cNvPicPr>
            <a:picLocks noChangeAspect="1"/>
          </p:cNvPicPr>
          <p:nvPr/>
        </p:nvPicPr>
        <p:blipFill>
          <a:blip r:embed="rId2"/>
          <a:stretch>
            <a:fillRect/>
          </a:stretch>
        </p:blipFill>
        <p:spPr>
          <a:xfrm>
            <a:off x="8610601" y="1739901"/>
            <a:ext cx="3476978" cy="3323166"/>
          </a:xfrm>
          <a:prstGeom prst="rect">
            <a:avLst/>
          </a:prstGeom>
        </p:spPr>
      </p:pic>
    </p:spTree>
    <p:extLst>
      <p:ext uri="{BB962C8B-B14F-4D97-AF65-F5344CB8AC3E}">
        <p14:creationId xmlns:p14="http://schemas.microsoft.com/office/powerpoint/2010/main" val="3610674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95" y="1604264"/>
            <a:ext cx="5334338" cy="1499616"/>
          </a:xfrm>
        </p:spPr>
        <p:txBody>
          <a:bodyPr>
            <a:noAutofit/>
          </a:bodyPr>
          <a:lstStyle/>
          <a:p>
            <a:r>
              <a:rPr lang="en-US" sz="6600" dirty="0"/>
              <a:t>How elite maintain power?</a:t>
            </a:r>
            <a:br>
              <a:rPr lang="en-US" sz="6600" dirty="0"/>
            </a:br>
            <a:endParaRPr lang="en-US" sz="6600" dirty="0"/>
          </a:p>
        </p:txBody>
      </p:sp>
      <p:pic>
        <p:nvPicPr>
          <p:cNvPr id="5" name="Picture 4"/>
          <p:cNvPicPr>
            <a:picLocks noChangeAspect="1"/>
          </p:cNvPicPr>
          <p:nvPr/>
        </p:nvPicPr>
        <p:blipFill>
          <a:blip r:embed="rId2"/>
          <a:stretch>
            <a:fillRect/>
          </a:stretch>
        </p:blipFill>
        <p:spPr>
          <a:xfrm>
            <a:off x="5300134" y="0"/>
            <a:ext cx="6857999" cy="6434667"/>
          </a:xfrm>
          <a:prstGeom prst="rect">
            <a:avLst/>
          </a:prstGeom>
        </p:spPr>
      </p:pic>
      <p:pic>
        <p:nvPicPr>
          <p:cNvPr id="6" name="Picture 5"/>
          <p:cNvPicPr>
            <a:picLocks noChangeAspect="1"/>
          </p:cNvPicPr>
          <p:nvPr/>
        </p:nvPicPr>
        <p:blipFill rotWithShape="1">
          <a:blip r:embed="rId3"/>
          <a:srcRect r="8024" b="8606"/>
          <a:stretch/>
        </p:blipFill>
        <p:spPr>
          <a:xfrm>
            <a:off x="1" y="3644900"/>
            <a:ext cx="5300134" cy="2789767"/>
          </a:xfrm>
          <a:prstGeom prst="rect">
            <a:avLst/>
          </a:prstGeom>
        </p:spPr>
      </p:pic>
    </p:spTree>
    <p:extLst>
      <p:ext uri="{BB962C8B-B14F-4D97-AF65-F5344CB8AC3E}">
        <p14:creationId xmlns:p14="http://schemas.microsoft.com/office/powerpoint/2010/main" val="129216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276668" cy="6858000"/>
          </a:xfrm>
          <a:prstGeom prst="rect">
            <a:avLst/>
          </a:prstGeom>
        </p:spPr>
      </p:pic>
      <p:sp>
        <p:nvSpPr>
          <p:cNvPr id="3" name="Contents"/>
          <p:cNvSpPr>
            <a:spLocks noGrp="1"/>
          </p:cNvSpPr>
          <p:nvPr>
            <p:ph type="title"/>
          </p:nvPr>
        </p:nvSpPr>
        <p:spPr>
          <a:xfrm>
            <a:off x="1024128" y="1710267"/>
            <a:ext cx="8229600" cy="944880"/>
          </a:xfrm>
        </p:spPr>
        <p:txBody>
          <a:bodyPr/>
          <a:lstStyle/>
          <a:p>
            <a:r>
              <a:rPr lang="en-US" sz="3600" dirty="0">
                <a:solidFill>
                  <a:schemeClr val="bg1"/>
                </a:solidFill>
                <a:ea typeface="ＭＳ Ｐゴシック" panose="020B0600070205080204" pitchFamily="34" charset="-128"/>
              </a:rPr>
              <a:t>How Do Elites Maintain Stratification?</a:t>
            </a:r>
            <a:br>
              <a:rPr lang="en-US" sz="3600" dirty="0">
                <a:solidFill>
                  <a:schemeClr val="bg1"/>
                </a:solidFill>
                <a:ea typeface="ＭＳ Ｐゴシック" panose="020B0600070205080204" pitchFamily="34" charset="-128"/>
              </a:rPr>
            </a:br>
            <a:endParaRPr lang="en-US" sz="2000" dirty="0">
              <a:solidFill>
                <a:schemeClr val="bg1"/>
              </a:solidFill>
              <a:highlight>
                <a:srgbClr val="FFFF00"/>
              </a:highlight>
            </a:endParaRPr>
          </a:p>
        </p:txBody>
      </p:sp>
      <p:sp>
        <p:nvSpPr>
          <p:cNvPr id="2" name="Text Box 1"/>
          <p:cNvSpPr>
            <a:spLocks noGrp="1"/>
          </p:cNvSpPr>
          <p:nvPr>
            <p:ph idx="1"/>
          </p:nvPr>
        </p:nvSpPr>
        <p:spPr>
          <a:xfrm>
            <a:off x="533401" y="2302932"/>
            <a:ext cx="8644467" cy="3015827"/>
          </a:xfrm>
        </p:spPr>
        <p:txBody>
          <a:bodyPr/>
          <a:lstStyle/>
          <a:p>
            <a:endParaRPr lang="en-US" sz="2800" dirty="0">
              <a:solidFill>
                <a:schemeClr val="bg1"/>
              </a:solidFill>
              <a:ea typeface="ＭＳ Ｐゴシック" panose="020B0600070205080204" pitchFamily="34" charset="-128"/>
            </a:endParaRPr>
          </a:p>
          <a:p>
            <a:endParaRPr lang="en-US" altLang="en-US" sz="2800" dirty="0">
              <a:solidFill>
                <a:schemeClr val="bg1"/>
              </a:solidFill>
              <a:ea typeface="ＭＳ Ｐゴシック" panose="020B0600070205080204" pitchFamily="34" charset="-128"/>
            </a:endParaRPr>
          </a:p>
          <a:p>
            <a:pPr lvl="1"/>
            <a:r>
              <a:rPr lang="en-US" altLang="en-US" sz="2800" dirty="0">
                <a:solidFill>
                  <a:schemeClr val="bg1"/>
                </a:solidFill>
              </a:rPr>
              <a:t>Controlling People’s Ideas</a:t>
            </a:r>
          </a:p>
          <a:p>
            <a:pPr lvl="1"/>
            <a:r>
              <a:rPr lang="en-US" altLang="en-US" sz="2800" dirty="0">
                <a:solidFill>
                  <a:schemeClr val="bg1"/>
                </a:solidFill>
              </a:rPr>
              <a:t>Controlling Information</a:t>
            </a:r>
          </a:p>
          <a:p>
            <a:pPr lvl="1"/>
            <a:r>
              <a:rPr lang="en-US" altLang="en-US" sz="2800" dirty="0">
                <a:solidFill>
                  <a:schemeClr val="bg1"/>
                </a:solidFill>
              </a:rPr>
              <a:t>Stifling Criticism</a:t>
            </a:r>
          </a:p>
          <a:p>
            <a:pPr lvl="1"/>
            <a:r>
              <a:rPr lang="en-US" altLang="en-US" sz="2800" dirty="0">
                <a:solidFill>
                  <a:schemeClr val="bg1"/>
                </a:solidFill>
              </a:rPr>
              <a:t>Big Brother Technology</a:t>
            </a:r>
          </a:p>
        </p:txBody>
      </p:sp>
    </p:spTree>
    <p:extLst>
      <p:ext uri="{BB962C8B-B14F-4D97-AF65-F5344CB8AC3E}">
        <p14:creationId xmlns:p14="http://schemas.microsoft.com/office/powerpoint/2010/main" val="2021757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s"/>
          <p:cNvSpPr>
            <a:spLocks noGrp="1"/>
          </p:cNvSpPr>
          <p:nvPr>
            <p:ph type="title"/>
          </p:nvPr>
        </p:nvSpPr>
        <p:spPr>
          <a:xfrm>
            <a:off x="609261" y="1237150"/>
            <a:ext cx="3353138" cy="1499616"/>
          </a:xfrm>
        </p:spPr>
        <p:txBody>
          <a:bodyPr>
            <a:normAutofit fontScale="90000"/>
          </a:bodyPr>
          <a:lstStyle/>
          <a:p>
            <a:r>
              <a:rPr lang="en-US" sz="5400" dirty="0"/>
              <a:t>Strains in the Global System</a:t>
            </a:r>
            <a:br>
              <a:rPr lang="en-US" sz="3600" dirty="0"/>
            </a:br>
            <a:endParaRPr lang="en-US" sz="3600" dirty="0"/>
          </a:p>
        </p:txBody>
      </p:sp>
      <p:sp>
        <p:nvSpPr>
          <p:cNvPr id="2" name="Text Box 1"/>
          <p:cNvSpPr>
            <a:spLocks noGrp="1"/>
          </p:cNvSpPr>
          <p:nvPr>
            <p:ph idx="1"/>
          </p:nvPr>
        </p:nvSpPr>
        <p:spPr>
          <a:xfrm>
            <a:off x="456863" y="2198624"/>
            <a:ext cx="4022005" cy="4023360"/>
          </a:xfrm>
        </p:spPr>
        <p:txBody>
          <a:bodyPr/>
          <a:lstStyle/>
          <a:p>
            <a:pPr>
              <a:defRPr/>
            </a:pPr>
            <a:endParaRPr lang="en-US" sz="2800" dirty="0"/>
          </a:p>
          <a:p>
            <a:r>
              <a:rPr lang="en-US" altLang="en-US" sz="2800" dirty="0">
                <a:ea typeface="ＭＳ Ｐゴシック" panose="020B0600070205080204" pitchFamily="34" charset="-128"/>
              </a:rPr>
              <a:t>Contradictions Threaten Failure or Collapse</a:t>
            </a:r>
          </a:p>
          <a:p>
            <a:endParaRPr lang="en-US" altLang="en-US" sz="2800" dirty="0">
              <a:solidFill>
                <a:srgbClr val="FF0000"/>
              </a:solidFill>
              <a:ea typeface="ＭＳ Ｐゴシック" panose="020B0600070205080204" pitchFamily="34" charset="-128"/>
            </a:endParaRPr>
          </a:p>
          <a:p>
            <a:pPr lvl="1"/>
            <a:r>
              <a:rPr lang="en-US" sz="2400" dirty="0"/>
              <a:t>Historical shifts bring cataclysmic disruptions</a:t>
            </a:r>
          </a:p>
          <a:p>
            <a:pPr lvl="1"/>
            <a:r>
              <a:rPr lang="en-US" sz="2400" dirty="0"/>
              <a:t>We are now living through such a time</a:t>
            </a:r>
          </a:p>
        </p:txBody>
      </p:sp>
      <p:pic>
        <p:nvPicPr>
          <p:cNvPr id="5" name="Picture 4"/>
          <p:cNvPicPr>
            <a:picLocks noChangeAspect="1"/>
          </p:cNvPicPr>
          <p:nvPr/>
        </p:nvPicPr>
        <p:blipFill>
          <a:blip r:embed="rId2"/>
          <a:stretch>
            <a:fillRect/>
          </a:stretch>
        </p:blipFill>
        <p:spPr>
          <a:xfrm>
            <a:off x="4478868" y="67733"/>
            <a:ext cx="7713132" cy="6790267"/>
          </a:xfrm>
          <a:prstGeom prst="rect">
            <a:avLst/>
          </a:prstGeom>
        </p:spPr>
      </p:pic>
    </p:spTree>
    <p:extLst>
      <p:ext uri="{BB962C8B-B14F-4D97-AF65-F5344CB8AC3E}">
        <p14:creationId xmlns:p14="http://schemas.microsoft.com/office/powerpoint/2010/main" val="2999479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THANK YOOU1!!! </a:t>
            </a:r>
          </a:p>
        </p:txBody>
      </p:sp>
      <p:pic>
        <p:nvPicPr>
          <p:cNvPr id="4" name="Picture 3"/>
          <p:cNvPicPr>
            <a:picLocks noChangeAspect="1"/>
          </p:cNvPicPr>
          <p:nvPr/>
        </p:nvPicPr>
        <p:blipFill>
          <a:blip r:embed="rId2"/>
          <a:stretch>
            <a:fillRect/>
          </a:stretch>
        </p:blipFill>
        <p:spPr>
          <a:xfrm>
            <a:off x="618067" y="84667"/>
            <a:ext cx="10289572" cy="6858000"/>
          </a:xfrm>
          <a:prstGeom prst="rect">
            <a:avLst/>
          </a:prstGeom>
        </p:spPr>
      </p:pic>
    </p:spTree>
    <p:extLst>
      <p:ext uri="{BB962C8B-B14F-4D97-AF65-F5344CB8AC3E}">
        <p14:creationId xmlns:p14="http://schemas.microsoft.com/office/powerpoint/2010/main" val="349498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69" t="919" r="2623" b="19083"/>
          <a:stretch/>
        </p:blipFill>
        <p:spPr>
          <a:xfrm>
            <a:off x="0" y="4527380"/>
            <a:ext cx="5869537" cy="2545895"/>
          </a:xfrm>
          <a:prstGeom prst="rect">
            <a:avLst/>
          </a:prstGeom>
        </p:spPr>
      </p:pic>
      <p:sp>
        <p:nvSpPr>
          <p:cNvPr id="2" name="Title 1">
            <a:extLst>
              <a:ext uri="{FF2B5EF4-FFF2-40B4-BE49-F238E27FC236}">
                <a16:creationId xmlns:a16="http://schemas.microsoft.com/office/drawing/2014/main" id="{7AA633EE-EFB0-DA5A-9564-1B6F106FED5B}"/>
              </a:ext>
            </a:extLst>
          </p:cNvPr>
          <p:cNvSpPr>
            <a:spLocks noGrp="1"/>
          </p:cNvSpPr>
          <p:nvPr>
            <p:ph type="title"/>
          </p:nvPr>
        </p:nvSpPr>
        <p:spPr>
          <a:xfrm>
            <a:off x="1221197" y="1318313"/>
            <a:ext cx="9720072" cy="1499616"/>
          </a:xfrm>
        </p:spPr>
        <p:txBody>
          <a:bodyPr>
            <a:normAutofit/>
          </a:bodyPr>
          <a:lstStyle/>
          <a:p>
            <a:r>
              <a:rPr lang="en-AU" sz="4800" b="1" dirty="0">
                <a:solidFill>
                  <a:srgbClr val="002060"/>
                </a:solidFill>
                <a:latin typeface="Segoe UI" panose="020B0502040204020203" pitchFamily="34" charset="0"/>
                <a:ea typeface="Times New Roman" panose="02020603050405020304" pitchFamily="18" charset="0"/>
              </a:rPr>
              <a:t>Social stratification </a:t>
            </a:r>
            <a:br>
              <a:rPr lang="en-AU" sz="4800" b="1" dirty="0">
                <a:solidFill>
                  <a:srgbClr val="002060"/>
                </a:solidFill>
                <a:latin typeface="Segoe UI" panose="020B0502040204020203" pitchFamily="34" charset="0"/>
                <a:ea typeface="Times New Roman" panose="02020603050405020304" pitchFamily="18" charset="0"/>
              </a:rPr>
            </a:br>
            <a:endParaRPr lang="en-US" sz="4800" b="1" dirty="0"/>
          </a:p>
        </p:txBody>
      </p:sp>
      <p:sp>
        <p:nvSpPr>
          <p:cNvPr id="5" name="Content Placeholder 4">
            <a:extLst>
              <a:ext uri="{FF2B5EF4-FFF2-40B4-BE49-F238E27FC236}">
                <a16:creationId xmlns:a16="http://schemas.microsoft.com/office/drawing/2014/main" id="{6F0EE6D0-473A-FA18-CD2B-E43046934E1B}"/>
              </a:ext>
            </a:extLst>
          </p:cNvPr>
          <p:cNvSpPr>
            <a:spLocks noGrp="1"/>
          </p:cNvSpPr>
          <p:nvPr>
            <p:ph idx="1"/>
          </p:nvPr>
        </p:nvSpPr>
        <p:spPr>
          <a:xfrm>
            <a:off x="1339438" y="2601310"/>
            <a:ext cx="9720073" cy="4023360"/>
          </a:xfrm>
        </p:spPr>
        <p:txBody>
          <a:bodyPr>
            <a:normAutofit/>
          </a:bodyPr>
          <a:lstStyle/>
          <a:p>
            <a:pPr>
              <a:buFont typeface="Wingdings" panose="05000000000000000000" pitchFamily="2" charset="2"/>
              <a:buChar char="v"/>
            </a:pPr>
            <a:r>
              <a:rPr lang="en-US" sz="3200" dirty="0">
                <a:latin typeface="+mj-lt"/>
                <a:cs typeface="Times New Roman" panose="02020603050405020304" pitchFamily="18" charset="0"/>
              </a:rPr>
              <a:t>Sociologists use the term social stratification to describe the system of social standing.</a:t>
            </a:r>
          </a:p>
          <a:p>
            <a:pPr>
              <a:buFont typeface="Wingdings" panose="05000000000000000000" pitchFamily="2" charset="2"/>
              <a:buChar char="v"/>
            </a:pPr>
            <a:r>
              <a:rPr lang="en-US" sz="3200" dirty="0">
                <a:effectLst/>
                <a:latin typeface="+mj-lt"/>
                <a:cs typeface="Times New Roman" panose="02020603050405020304" pitchFamily="18" charset="0"/>
              </a:rPr>
              <a:t>Social stratification is a system in which groups of people are divided into layers according to their relative property, power, and prestige.</a:t>
            </a:r>
          </a:p>
          <a:p>
            <a:endParaRPr lang="en-US" sz="2400" dirty="0">
              <a:latin typeface="+mj-lt"/>
            </a:endParaRPr>
          </a:p>
        </p:txBody>
      </p:sp>
    </p:spTree>
    <p:extLst>
      <p:ext uri="{BB962C8B-B14F-4D97-AF65-F5344CB8AC3E}">
        <p14:creationId xmlns:p14="http://schemas.microsoft.com/office/powerpoint/2010/main" val="3291784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12CF-7B7A-B620-B044-760755FA674D}"/>
              </a:ext>
            </a:extLst>
          </p:cNvPr>
          <p:cNvSpPr>
            <a:spLocks noGrp="1"/>
          </p:cNvSpPr>
          <p:nvPr>
            <p:ph type="title"/>
          </p:nvPr>
        </p:nvSpPr>
        <p:spPr>
          <a:xfrm>
            <a:off x="996540" y="853230"/>
            <a:ext cx="9720072" cy="1499616"/>
          </a:xfrm>
        </p:spPr>
        <p:txBody>
          <a:bodyPr>
            <a:normAutofit/>
          </a:bodyPr>
          <a:lstStyle/>
          <a:p>
            <a:r>
              <a:rPr lang="en-US" sz="4400" b="1" dirty="0">
                <a:solidFill>
                  <a:srgbClr val="002060"/>
                </a:solidFill>
                <a:effectLst/>
                <a:latin typeface="Segoe UI" panose="020B0502040204020203" pitchFamily="34" charset="0"/>
                <a:cs typeface="Segoe UI" panose="020B0502040204020203" pitchFamily="34" charset="0"/>
              </a:rPr>
              <a:t>four major systems of social stratification:</a:t>
            </a:r>
            <a:endParaRPr lang="en-US" sz="4400" b="1" dirty="0">
              <a:solidFill>
                <a:srgbClr val="00206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A8732902-0BDF-705F-BB18-D9261EE869E8}"/>
              </a:ext>
            </a:extLst>
          </p:cNvPr>
          <p:cNvSpPr>
            <a:spLocks noGrp="1"/>
          </p:cNvSpPr>
          <p:nvPr>
            <p:ph idx="1"/>
          </p:nvPr>
        </p:nvSpPr>
        <p:spPr/>
        <p:txBody>
          <a:bodyPr>
            <a:normAutofit/>
          </a:bodyPr>
          <a:lstStyle/>
          <a:p>
            <a:r>
              <a:rPr lang="en-US" sz="3200" dirty="0">
                <a:latin typeface="+mj-lt"/>
              </a:rPr>
              <a:t>F</a:t>
            </a:r>
            <a:r>
              <a:rPr lang="en-US" sz="3200" dirty="0">
                <a:effectLst/>
                <a:latin typeface="+mj-lt"/>
              </a:rPr>
              <a:t>our major systems of social stratification: </a:t>
            </a:r>
          </a:p>
          <a:p>
            <a:r>
              <a:rPr lang="en-US" sz="3200" dirty="0">
                <a:latin typeface="+mj-lt"/>
              </a:rPr>
              <a:t>1. S</a:t>
            </a:r>
            <a:r>
              <a:rPr lang="en-US" sz="3200" dirty="0">
                <a:effectLst/>
                <a:latin typeface="+mj-lt"/>
              </a:rPr>
              <a:t>lavery</a:t>
            </a:r>
          </a:p>
          <a:p>
            <a:r>
              <a:rPr lang="en-US" sz="3200" dirty="0">
                <a:latin typeface="+mj-lt"/>
              </a:rPr>
              <a:t>2.C</a:t>
            </a:r>
            <a:r>
              <a:rPr lang="en-US" sz="3200" dirty="0">
                <a:effectLst/>
                <a:latin typeface="+mj-lt"/>
              </a:rPr>
              <a:t>aste</a:t>
            </a:r>
            <a:endParaRPr lang="en-US" sz="3200" dirty="0">
              <a:latin typeface="+mj-lt"/>
            </a:endParaRPr>
          </a:p>
          <a:p>
            <a:r>
              <a:rPr lang="en-US" sz="3200" dirty="0">
                <a:effectLst/>
                <a:latin typeface="+mj-lt"/>
              </a:rPr>
              <a:t>3.Estate</a:t>
            </a:r>
          </a:p>
          <a:p>
            <a:r>
              <a:rPr lang="en-US" sz="3200" dirty="0">
                <a:latin typeface="+mj-lt"/>
              </a:rPr>
              <a:t>4.C</a:t>
            </a:r>
            <a:r>
              <a:rPr lang="en-US" sz="3200" dirty="0">
                <a:effectLst/>
                <a:latin typeface="+mj-lt"/>
              </a:rPr>
              <a:t>lass.</a:t>
            </a:r>
            <a:endParaRPr lang="en-US" sz="3200" dirty="0">
              <a:latin typeface="+mj-lt"/>
            </a:endParaRPr>
          </a:p>
          <a:p>
            <a:endParaRPr lang="en-US" sz="3200" dirty="0"/>
          </a:p>
        </p:txBody>
      </p:sp>
      <p:pic>
        <p:nvPicPr>
          <p:cNvPr id="4" name="Picture 3"/>
          <p:cNvPicPr>
            <a:picLocks noChangeAspect="1"/>
          </p:cNvPicPr>
          <p:nvPr/>
        </p:nvPicPr>
        <p:blipFill>
          <a:blip r:embed="rId2"/>
          <a:stretch>
            <a:fillRect/>
          </a:stretch>
        </p:blipFill>
        <p:spPr>
          <a:xfrm>
            <a:off x="5450928" y="3003330"/>
            <a:ext cx="5508829" cy="3507828"/>
          </a:xfrm>
          <a:prstGeom prst="rect">
            <a:avLst/>
          </a:prstGeom>
        </p:spPr>
      </p:pic>
    </p:spTree>
    <p:extLst>
      <p:ext uri="{BB962C8B-B14F-4D97-AF65-F5344CB8AC3E}">
        <p14:creationId xmlns:p14="http://schemas.microsoft.com/office/powerpoint/2010/main" val="1749321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73AF-F296-2A0D-912B-ABFB6B3B092A}"/>
              </a:ext>
            </a:extLst>
          </p:cNvPr>
          <p:cNvSpPr>
            <a:spLocks noGrp="1"/>
          </p:cNvSpPr>
          <p:nvPr>
            <p:ph type="title"/>
          </p:nvPr>
        </p:nvSpPr>
        <p:spPr/>
        <p:txBody>
          <a:bodyPr/>
          <a:lstStyle/>
          <a:p>
            <a:r>
              <a:rPr lang="en-US" dirty="0"/>
              <a:t>1. </a:t>
            </a:r>
            <a:r>
              <a:rPr lang="en-US"/>
              <a:t>sLavery</a:t>
            </a:r>
          </a:p>
        </p:txBody>
      </p:sp>
      <p:sp>
        <p:nvSpPr>
          <p:cNvPr id="3" name="Content Placeholder 2">
            <a:extLst>
              <a:ext uri="{FF2B5EF4-FFF2-40B4-BE49-F238E27FC236}">
                <a16:creationId xmlns:a16="http://schemas.microsoft.com/office/drawing/2014/main" id="{8216793D-72F0-6F76-DBD8-541185A46321}"/>
              </a:ext>
            </a:extLst>
          </p:cNvPr>
          <p:cNvSpPr>
            <a:spLocks noGrp="1"/>
          </p:cNvSpPr>
          <p:nvPr>
            <p:ph idx="1"/>
          </p:nvPr>
        </p:nvSpPr>
        <p:spPr>
          <a:xfrm>
            <a:off x="1024128" y="2249424"/>
            <a:ext cx="9720073" cy="4023360"/>
          </a:xfrm>
        </p:spPr>
        <p:txBody>
          <a:bodyPr>
            <a:normAutofit/>
          </a:bodyPr>
          <a:lstStyle/>
          <a:p>
            <a:pPr>
              <a:buFont typeface="Arial" panose="020B0604020202020204" pitchFamily="34" charset="0"/>
              <a:buChar char="•"/>
            </a:pPr>
            <a:r>
              <a:rPr lang="en-US" sz="3600" dirty="0">
                <a:effectLst/>
                <a:latin typeface="+mj-lt"/>
              </a:rPr>
              <a:t>Slavery, whose essential characteristic is that some individuals own other people, has been common throughout history. </a:t>
            </a:r>
          </a:p>
          <a:p>
            <a:pPr>
              <a:buFont typeface="Arial" panose="020B0604020202020204" pitchFamily="34" charset="0"/>
              <a:buChar char="•"/>
            </a:pPr>
            <a:endParaRPr lang="en-US" sz="3600" dirty="0">
              <a:effectLst/>
              <a:latin typeface="+mj-lt"/>
            </a:endParaRPr>
          </a:p>
          <a:p>
            <a:pPr>
              <a:buFont typeface="Arial" panose="020B0604020202020204" pitchFamily="34" charset="0"/>
              <a:buChar char="•"/>
            </a:pPr>
            <a:endParaRPr lang="en-US" sz="3600" dirty="0">
              <a:latin typeface="+mj-lt"/>
            </a:endParaRPr>
          </a:p>
        </p:txBody>
      </p:sp>
      <p:pic>
        <p:nvPicPr>
          <p:cNvPr id="4" name="Picture 3"/>
          <p:cNvPicPr>
            <a:picLocks noChangeAspect="1"/>
          </p:cNvPicPr>
          <p:nvPr/>
        </p:nvPicPr>
        <p:blipFill>
          <a:blip r:embed="rId2"/>
          <a:stretch>
            <a:fillRect/>
          </a:stretch>
        </p:blipFill>
        <p:spPr>
          <a:xfrm>
            <a:off x="6066141" y="3397469"/>
            <a:ext cx="5687054" cy="3208446"/>
          </a:xfrm>
          <a:prstGeom prst="rect">
            <a:avLst/>
          </a:prstGeom>
        </p:spPr>
      </p:pic>
    </p:spTree>
    <p:extLst>
      <p:ext uri="{BB962C8B-B14F-4D97-AF65-F5344CB8AC3E}">
        <p14:creationId xmlns:p14="http://schemas.microsoft.com/office/powerpoint/2010/main" val="43906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5124-7596-3C70-8F84-5D79B9ACE8A8}"/>
              </a:ext>
            </a:extLst>
          </p:cNvPr>
          <p:cNvSpPr>
            <a:spLocks noGrp="1"/>
          </p:cNvSpPr>
          <p:nvPr>
            <p:ph type="title"/>
          </p:nvPr>
        </p:nvSpPr>
        <p:spPr>
          <a:xfrm>
            <a:off x="1130145" y="844694"/>
            <a:ext cx="9720072" cy="1499616"/>
          </a:xfrm>
        </p:spPr>
        <p:txBody>
          <a:bodyPr>
            <a:normAutofit/>
          </a:bodyPr>
          <a:lstStyle/>
          <a:p>
            <a:r>
              <a:rPr lang="en-US" sz="5400" b="1" dirty="0"/>
              <a:t>Causes of slavery</a:t>
            </a:r>
          </a:p>
        </p:txBody>
      </p:sp>
      <p:sp>
        <p:nvSpPr>
          <p:cNvPr id="3" name="Content Placeholder 2">
            <a:extLst>
              <a:ext uri="{FF2B5EF4-FFF2-40B4-BE49-F238E27FC236}">
                <a16:creationId xmlns:a16="http://schemas.microsoft.com/office/drawing/2014/main" id="{AEC2894A-6173-41C3-A432-BAAFFA268371}"/>
              </a:ext>
            </a:extLst>
          </p:cNvPr>
          <p:cNvSpPr>
            <a:spLocks noGrp="1"/>
          </p:cNvSpPr>
          <p:nvPr>
            <p:ph idx="1"/>
          </p:nvPr>
        </p:nvSpPr>
        <p:spPr/>
        <p:txBody>
          <a:bodyPr>
            <a:normAutofit/>
          </a:bodyPr>
          <a:lstStyle/>
          <a:p>
            <a:pPr>
              <a:buFont typeface="Arial" panose="020B0604020202020204" pitchFamily="34" charset="0"/>
              <a:buChar char="•"/>
            </a:pPr>
            <a:r>
              <a:rPr lang="en-US" sz="3600" dirty="0">
                <a:latin typeface="+mj-lt"/>
              </a:rPr>
              <a:t>Debt: </a:t>
            </a:r>
            <a:r>
              <a:rPr lang="en-US" sz="3200" dirty="0">
                <a:effectLst/>
                <a:latin typeface="+mj-lt"/>
              </a:rPr>
              <a:t>The first was debt. In some societies, creditors would enslave people who could not pay their debts. </a:t>
            </a:r>
            <a:endParaRPr lang="en-US" sz="3200" dirty="0">
              <a:latin typeface="+mj-lt"/>
            </a:endParaRPr>
          </a:p>
          <a:p>
            <a:pPr>
              <a:buFont typeface="Arial" panose="020B0604020202020204" pitchFamily="34" charset="0"/>
              <a:buChar char="•"/>
            </a:pPr>
            <a:r>
              <a:rPr lang="en-US" sz="3600" dirty="0">
                <a:latin typeface="+mj-lt"/>
              </a:rPr>
              <a:t>Crime: </a:t>
            </a:r>
            <a:r>
              <a:rPr lang="en-US" sz="2800" dirty="0">
                <a:effectLst/>
                <a:latin typeface="+mj-lt"/>
              </a:rPr>
              <a:t>The second was crime. Instead of being killed, a murderer or thief might be enslaved by the victim’s family as compensation for their loss.</a:t>
            </a:r>
            <a:endParaRPr lang="en-US" sz="3600" dirty="0">
              <a:latin typeface="+mj-lt"/>
            </a:endParaRPr>
          </a:p>
          <a:p>
            <a:pPr>
              <a:buFont typeface="Arial" panose="020B0604020202020204" pitchFamily="34" charset="0"/>
              <a:buChar char="•"/>
            </a:pPr>
            <a:r>
              <a:rPr lang="en-US" sz="3600" dirty="0">
                <a:latin typeface="+mj-lt"/>
              </a:rPr>
              <a:t>War: </a:t>
            </a:r>
            <a:r>
              <a:rPr lang="en-US" sz="2800" dirty="0">
                <a:effectLst/>
                <a:latin typeface="+mj-lt"/>
              </a:rPr>
              <a:t>The third was war. When one group of people conquered another, they often enslaved some of the vanquished</a:t>
            </a:r>
            <a:endParaRPr lang="en-US" sz="3600" dirty="0">
              <a:latin typeface="+mj-lt"/>
            </a:endParaRPr>
          </a:p>
        </p:txBody>
      </p:sp>
    </p:spTree>
    <p:extLst>
      <p:ext uri="{BB962C8B-B14F-4D97-AF65-F5344CB8AC3E}">
        <p14:creationId xmlns:p14="http://schemas.microsoft.com/office/powerpoint/2010/main" val="2047214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Conditions of slavery	</a:t>
            </a:r>
          </a:p>
        </p:txBody>
      </p:sp>
      <p:sp>
        <p:nvSpPr>
          <p:cNvPr id="3" name="Content Placeholder 2"/>
          <p:cNvSpPr>
            <a:spLocks noGrp="1"/>
          </p:cNvSpPr>
          <p:nvPr>
            <p:ph idx="1"/>
          </p:nvPr>
        </p:nvSpPr>
        <p:spPr>
          <a:xfrm>
            <a:off x="1024128" y="2286000"/>
            <a:ext cx="6571729" cy="4023360"/>
          </a:xfrm>
        </p:spPr>
        <p:txBody>
          <a:bodyPr>
            <a:normAutofit lnSpcReduction="10000"/>
          </a:bodyPr>
          <a:lstStyle/>
          <a:p>
            <a:r>
              <a:rPr lang="en-US" sz="3200" dirty="0"/>
              <a:t>1</a:t>
            </a:r>
            <a:r>
              <a:rPr lang="en-US" sz="3000" dirty="0"/>
              <a:t>. The conditions of slavery have varied widely around the world. </a:t>
            </a:r>
            <a:r>
              <a:rPr lang="en-US" sz="3000" i="1" dirty="0"/>
              <a:t>In some places, slavery was temporary.</a:t>
            </a:r>
          </a:p>
          <a:p>
            <a:r>
              <a:rPr lang="en-US" dirty="0"/>
              <a:t>- Roman slaves ordinarily had the right to buy themselves out of slavery</a:t>
            </a:r>
            <a:endParaRPr lang="en-US" i="1" dirty="0"/>
          </a:p>
          <a:p>
            <a:r>
              <a:rPr lang="en-US" sz="3000" i="1" dirty="0"/>
              <a:t>2. Slavery was not necessarily inheritable.</a:t>
            </a:r>
            <a:br>
              <a:rPr lang="en-US" sz="3000" i="1" dirty="0"/>
            </a:br>
            <a:r>
              <a:rPr lang="en-US" i="1" dirty="0"/>
              <a:t>Slaves of rich people were adopted by the family</a:t>
            </a:r>
            <a:r>
              <a:rPr lang="en-US" sz="3000" i="1" dirty="0"/>
              <a:t>.</a:t>
            </a:r>
          </a:p>
          <a:p>
            <a:r>
              <a:rPr lang="en-US" sz="3000" i="1" dirty="0"/>
              <a:t>3. Slaves were not necessarily powerless and poor</a:t>
            </a:r>
          </a:p>
          <a:p>
            <a:endParaRPr lang="en-US" sz="3200" i="1" dirty="0"/>
          </a:p>
        </p:txBody>
      </p:sp>
      <p:pic>
        <p:nvPicPr>
          <p:cNvPr id="4" name="Picture 3"/>
          <p:cNvPicPr>
            <a:picLocks noChangeAspect="1"/>
          </p:cNvPicPr>
          <p:nvPr/>
        </p:nvPicPr>
        <p:blipFill rotWithShape="1">
          <a:blip r:embed="rId2"/>
          <a:srcRect l="-1208" t="-6691" r="1208" b="21500"/>
          <a:stretch/>
        </p:blipFill>
        <p:spPr>
          <a:xfrm>
            <a:off x="7595857" y="1281642"/>
            <a:ext cx="4328466" cy="5027718"/>
          </a:xfrm>
          <a:prstGeom prst="rect">
            <a:avLst/>
          </a:prstGeom>
        </p:spPr>
      </p:pic>
    </p:spTree>
    <p:extLst>
      <p:ext uri="{BB962C8B-B14F-4D97-AF65-F5344CB8AC3E}">
        <p14:creationId xmlns:p14="http://schemas.microsoft.com/office/powerpoint/2010/main" val="221899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3924-5014-27A3-BB8C-59C37FD90CBC}"/>
              </a:ext>
            </a:extLst>
          </p:cNvPr>
          <p:cNvSpPr>
            <a:spLocks noGrp="1"/>
          </p:cNvSpPr>
          <p:nvPr>
            <p:ph type="title"/>
          </p:nvPr>
        </p:nvSpPr>
        <p:spPr>
          <a:xfrm>
            <a:off x="2761306" y="1218189"/>
            <a:ext cx="7584541" cy="1499616"/>
          </a:xfrm>
        </p:spPr>
        <p:txBody>
          <a:bodyPr>
            <a:normAutofit fontScale="90000"/>
          </a:bodyPr>
          <a:lstStyle/>
          <a:p>
            <a:r>
              <a:rPr lang="en-US" b="1" dirty="0"/>
              <a:t>Indentured servitude (bonded labor)</a:t>
            </a:r>
            <a:br>
              <a:rPr lang="en-US" b="1" dirty="0"/>
            </a:br>
            <a:endParaRPr lang="en-US" dirty="0"/>
          </a:p>
        </p:txBody>
      </p:sp>
      <p:sp>
        <p:nvSpPr>
          <p:cNvPr id="3" name="Content Placeholder 2">
            <a:extLst>
              <a:ext uri="{FF2B5EF4-FFF2-40B4-BE49-F238E27FC236}">
                <a16:creationId xmlns:a16="http://schemas.microsoft.com/office/drawing/2014/main" id="{12CB9823-77B2-9437-D1F0-1BBAD1E5D6B0}"/>
              </a:ext>
            </a:extLst>
          </p:cNvPr>
          <p:cNvSpPr>
            <a:spLocks noGrp="1"/>
          </p:cNvSpPr>
          <p:nvPr>
            <p:ph idx="1"/>
          </p:nvPr>
        </p:nvSpPr>
        <p:spPr/>
        <p:txBody>
          <a:bodyPr>
            <a:normAutofit/>
          </a:bodyPr>
          <a:lstStyle/>
          <a:p>
            <a:r>
              <a:rPr lang="en-US" sz="2800" b="1" i="1" dirty="0"/>
              <a:t>Indentured servitude </a:t>
            </a:r>
            <a:r>
              <a:rPr lang="en-US" sz="2800" dirty="0"/>
              <a:t>is a form of labor in which a person is contracted to work without salary for a specific number of years. May be entered "voluntarily" for supposed compensation or debt repay men</a:t>
            </a:r>
          </a:p>
          <a:p>
            <a:pPr>
              <a:buFont typeface="Arial" panose="020B0604020202020204" pitchFamily="34" charset="0"/>
              <a:buChar char="•"/>
            </a:pPr>
            <a:r>
              <a:rPr lang="en-US" sz="2800" dirty="0"/>
              <a:t>Bonded labor is designed to exploit workers. </a:t>
            </a:r>
          </a:p>
          <a:p>
            <a:pPr>
              <a:buFont typeface="Arial" panose="020B0604020202020204" pitchFamily="34" charset="0"/>
              <a:buChar char="•"/>
            </a:pPr>
            <a:r>
              <a:rPr lang="en-US" sz="2800" dirty="0"/>
              <a:t>It is most common in India, Pakistan, Bangladesh and Nepal. In fact, the majority of the world’s slaves live and work in India in a form of bonded labor.</a:t>
            </a:r>
          </a:p>
        </p:txBody>
      </p:sp>
      <p:pic>
        <p:nvPicPr>
          <p:cNvPr id="4" name="Picture 3"/>
          <p:cNvPicPr>
            <a:picLocks noChangeAspect="1"/>
          </p:cNvPicPr>
          <p:nvPr/>
        </p:nvPicPr>
        <p:blipFill rotWithShape="1">
          <a:blip r:embed="rId2"/>
          <a:srcRect l="25723" t="11182" r="8316" b="31086"/>
          <a:stretch/>
        </p:blipFill>
        <p:spPr>
          <a:xfrm>
            <a:off x="10345847" y="6046496"/>
            <a:ext cx="1741285" cy="811504"/>
          </a:xfrm>
          <a:prstGeom prst="rect">
            <a:avLst/>
          </a:prstGeom>
        </p:spPr>
      </p:pic>
      <p:pic>
        <p:nvPicPr>
          <p:cNvPr id="5" name="Picture 4"/>
          <p:cNvPicPr>
            <a:picLocks noChangeAspect="1"/>
          </p:cNvPicPr>
          <p:nvPr/>
        </p:nvPicPr>
        <p:blipFill rotWithShape="1">
          <a:blip r:embed="rId3"/>
          <a:srcRect b="14934"/>
          <a:stretch/>
        </p:blipFill>
        <p:spPr>
          <a:xfrm>
            <a:off x="0" y="0"/>
            <a:ext cx="2181885" cy="1649994"/>
          </a:xfrm>
          <a:prstGeom prst="rect">
            <a:avLst/>
          </a:prstGeom>
        </p:spPr>
      </p:pic>
    </p:spTree>
    <p:extLst>
      <p:ext uri="{BB962C8B-B14F-4D97-AF65-F5344CB8AC3E}">
        <p14:creationId xmlns:p14="http://schemas.microsoft.com/office/powerpoint/2010/main" val="39642593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997</TotalTime>
  <Words>1832</Words>
  <Application>Microsoft Office PowerPoint</Application>
  <PresentationFormat>Widescreen</PresentationFormat>
  <Paragraphs>161</Paragraphs>
  <Slides>38</Slides>
  <Notes>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Integral</vt:lpstr>
      <vt:lpstr> Social Inequality </vt:lpstr>
      <vt:lpstr>LEARNING OUTCOMES  </vt:lpstr>
      <vt:lpstr>Social inequality </vt:lpstr>
      <vt:lpstr>Social stratification  </vt:lpstr>
      <vt:lpstr>four major systems of social stratification:</vt:lpstr>
      <vt:lpstr>1. sLavery</vt:lpstr>
      <vt:lpstr>Causes of slavery</vt:lpstr>
      <vt:lpstr>Conditions of slavery </vt:lpstr>
      <vt:lpstr>Indentured servitude (bonded labor) </vt:lpstr>
      <vt:lpstr>Slavery in new world</vt:lpstr>
      <vt:lpstr>Slavery in new world</vt:lpstr>
      <vt:lpstr>Slavery in Modern world</vt:lpstr>
      <vt:lpstr>PowerPoint Presentation</vt:lpstr>
      <vt:lpstr>PowerPoint Presentation</vt:lpstr>
      <vt:lpstr>(Hand outs)  slavery in Pakistan </vt:lpstr>
      <vt:lpstr>2. Caste </vt:lpstr>
      <vt:lpstr>PowerPoint Presentation</vt:lpstr>
      <vt:lpstr>PowerPoint Presentation</vt:lpstr>
      <vt:lpstr>Caste system in Africa</vt:lpstr>
      <vt:lpstr>3. Estate</vt:lpstr>
      <vt:lpstr>1 nobility</vt:lpstr>
      <vt:lpstr>2.clergy</vt:lpstr>
      <vt:lpstr>3. commoners </vt:lpstr>
      <vt:lpstr>PowerPoint Presentation</vt:lpstr>
      <vt:lpstr>4.Class</vt:lpstr>
      <vt:lpstr>PowerPoint Presentation</vt:lpstr>
      <vt:lpstr>SOCIAL MOBILITY</vt:lpstr>
      <vt:lpstr>TYPES OF SOCIAL MOBILITY</vt:lpstr>
      <vt:lpstr>THEORATICAL PERSEPCTIVES on social stratification</vt:lpstr>
      <vt:lpstr>False class consciousness</vt:lpstr>
      <vt:lpstr>Max Weber: Property, Power, and Prestige</vt:lpstr>
      <vt:lpstr>Why inequality is universal?</vt:lpstr>
      <vt:lpstr>The Conflict Perspective:</vt:lpstr>
      <vt:lpstr>Current Applications of Conflict Theory </vt:lpstr>
      <vt:lpstr>How elite maintain power? </vt:lpstr>
      <vt:lpstr>How Do Elites Maintain Stratification? </vt:lpstr>
      <vt:lpstr>Strains in the Global System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Social Inequality </dc:title>
  <dc:creator>Shah Taj</dc:creator>
  <cp:lastModifiedBy>Shahtaj Shakir</cp:lastModifiedBy>
  <cp:revision>87</cp:revision>
  <dcterms:created xsi:type="dcterms:W3CDTF">2023-03-01T17:19:55Z</dcterms:created>
  <dcterms:modified xsi:type="dcterms:W3CDTF">2023-03-25T22:47:53Z</dcterms:modified>
</cp:coreProperties>
</file>